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238228" y="447"/>
            <a:ext cx="6953709" cy="6857107"/>
          </a:xfrm>
          <a:custGeom>
            <a:avLst/>
            <a:gdLst/>
            <a:ahLst/>
            <a:cxnLst/>
            <a:rect l="l" t="t" r="r" b="b"/>
            <a:pathLst>
              <a:path w="6953709" h="6857107">
                <a:moveTo>
                  <a:pt x="0" y="6857107"/>
                </a:moveTo>
                <a:lnTo>
                  <a:pt x="0" y="0"/>
                </a:lnTo>
                <a:lnTo>
                  <a:pt x="6953709" y="0"/>
                </a:lnTo>
                <a:lnTo>
                  <a:pt x="6953709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" y="2767168"/>
            <a:ext cx="12191937" cy="4090386"/>
          </a:xfrm>
          <a:custGeom>
            <a:avLst/>
            <a:gdLst/>
            <a:ahLst/>
            <a:cxnLst/>
            <a:rect l="l" t="t" r="r" b="b"/>
            <a:pathLst>
              <a:path w="12191937" h="4090386">
                <a:moveTo>
                  <a:pt x="0" y="4090386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4090386"/>
                </a:lnTo>
                <a:lnTo>
                  <a:pt x="0" y="4090386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126417" y="447"/>
            <a:ext cx="11065520" cy="6857107"/>
          </a:xfrm>
          <a:custGeom>
            <a:avLst/>
            <a:gdLst/>
            <a:ahLst/>
            <a:cxnLst/>
            <a:rect l="l" t="t" r="r" b="b"/>
            <a:pathLst>
              <a:path w="11065520" h="6857107">
                <a:moveTo>
                  <a:pt x="0" y="6857107"/>
                </a:moveTo>
                <a:lnTo>
                  <a:pt x="0" y="0"/>
                </a:lnTo>
                <a:lnTo>
                  <a:pt x="11065520" y="0"/>
                </a:lnTo>
                <a:lnTo>
                  <a:pt x="11065520" y="6857107"/>
                </a:lnTo>
                <a:lnTo>
                  <a:pt x="0" y="6857107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46732" y="56379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0" y="1097280"/>
                </a:moveTo>
                <a:lnTo>
                  <a:pt x="0" y="0"/>
                </a:ln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168640" y="0"/>
            <a:ext cx="4023360" cy="6858000"/>
          </a:xfrm>
          <a:custGeom>
            <a:avLst/>
            <a:gdLst/>
            <a:ahLst/>
            <a:cxnLst/>
            <a:rect l="l" t="t" r="r" b="b"/>
            <a:pathLst>
              <a:path w="4023360" h="6858000">
                <a:moveTo>
                  <a:pt x="0" y="6858000"/>
                </a:moveTo>
                <a:lnTo>
                  <a:pt x="0" y="0"/>
                </a:lnTo>
                <a:lnTo>
                  <a:pt x="4023360" y="0"/>
                </a:lnTo>
                <a:lnTo>
                  <a:pt x="4023360" y="6858000"/>
                </a:lnTo>
                <a:lnTo>
                  <a:pt x="0" y="6858000"/>
                </a:lnTo>
              </a:path>
            </a:pathLst>
          </a:custGeom>
          <a:blipFill>
            <a:blip r:embed="rId6"/>
            <a:srcRect l="33248" r="33248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56256" y="4141674"/>
            <a:ext cx="7132320" cy="2716325"/>
          </a:xfrm>
          <a:custGeom>
            <a:avLst/>
            <a:gdLst/>
            <a:ahLst/>
            <a:cxnLst/>
            <a:rect l="l" t="t" r="r" b="b"/>
            <a:pathLst>
              <a:path w="7132320" h="2716325">
                <a:moveTo>
                  <a:pt x="0" y="2716325"/>
                </a:moveTo>
                <a:lnTo>
                  <a:pt x="0" y="0"/>
                </a:lnTo>
                <a:lnTo>
                  <a:pt x="7132320" y="0"/>
                </a:lnTo>
                <a:lnTo>
                  <a:pt x="7132320" y="2716325"/>
                </a:lnTo>
                <a:lnTo>
                  <a:pt x="0" y="271632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Anatomía, Funciones y Regulación del Aparato Urinario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6732" y="0"/>
            <a:ext cx="7132320" cy="3912243"/>
          </a:xfrm>
          <a:custGeom>
            <a:avLst/>
            <a:gdLst/>
            <a:ahLst/>
            <a:cxnLst/>
            <a:rect l="l" t="t" r="r" b="b"/>
            <a:pathLst>
              <a:path w="7132320" h="3912243">
                <a:moveTo>
                  <a:pt x="0" y="3912243"/>
                </a:moveTo>
                <a:lnTo>
                  <a:pt x="0" y="0"/>
                </a:lnTo>
                <a:lnTo>
                  <a:pt x="7132320" y="0"/>
                </a:lnTo>
                <a:lnTo>
                  <a:pt x="7132320" y="3912243"/>
                </a:lnTo>
                <a:lnTo>
                  <a:pt x="0" y="3912243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V="1">
            <a:off x="6095969" y="447"/>
            <a:ext cx="6095968" cy="6857107"/>
          </a:xfrm>
          <a:custGeom>
            <a:avLst/>
            <a:gdLst/>
            <a:ahLst/>
            <a:cxnLst/>
            <a:rect l="l" t="t" r="r" b="b"/>
            <a:pathLst>
              <a:path w="6095968" h="6857107">
                <a:moveTo>
                  <a:pt x="0" y="6857107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 rot="5400000">
            <a:off x="392051" y="1023629"/>
            <a:ext cx="5416846" cy="6239327"/>
          </a:xfrm>
          <a:custGeom>
            <a:avLst/>
            <a:gdLst/>
            <a:ahLst/>
            <a:cxnLst/>
            <a:rect l="l" t="t" r="r" b="b"/>
            <a:pathLst>
              <a:path w="5416846" h="6239327">
                <a:moveTo>
                  <a:pt x="0" y="6239327"/>
                </a:moveTo>
                <a:lnTo>
                  <a:pt x="0" y="0"/>
                </a:lnTo>
                <a:lnTo>
                  <a:pt x="5416846" y="0"/>
                </a:lnTo>
                <a:lnTo>
                  <a:pt x="5416846" y="6239327"/>
                </a:lnTo>
                <a:lnTo>
                  <a:pt x="0" y="6239327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8639" y="1434868"/>
            <a:ext cx="3573988" cy="2340864"/>
          </a:xfrm>
          <a:custGeom>
            <a:avLst/>
            <a:gdLst/>
            <a:ahLst/>
            <a:cxnLst/>
            <a:rect l="l" t="t" r="r" b="b"/>
            <a:pathLst>
              <a:path w="3573988" h="2340864">
                <a:moveTo>
                  <a:pt x="54051" y="2340864"/>
                </a:moveTo>
                <a:cubicBezTo>
                  <a:pt x="24199" y="2340864"/>
                  <a:pt x="0" y="2316665"/>
                  <a:pt x="0" y="2286813"/>
                </a:cubicBezTo>
                <a:lnTo>
                  <a:pt x="0" y="54051"/>
                </a:lnTo>
                <a:cubicBezTo>
                  <a:pt x="0" y="24199"/>
                  <a:pt x="24199" y="0"/>
                  <a:pt x="54051" y="0"/>
                </a:cubicBezTo>
                <a:lnTo>
                  <a:pt x="3519937" y="0"/>
                </a:lnTo>
                <a:cubicBezTo>
                  <a:pt x="3549789" y="0"/>
                  <a:pt x="3573988" y="24199"/>
                  <a:pt x="3573988" y="54051"/>
                </a:cubicBezTo>
                <a:lnTo>
                  <a:pt x="3573988" y="2286813"/>
                </a:lnTo>
                <a:cubicBezTo>
                  <a:pt x="3573988" y="2316665"/>
                  <a:pt x="3549789" y="2340864"/>
                  <a:pt x="3519937" y="2340864"/>
                </a:cubicBezTo>
                <a:lnTo>
                  <a:pt x="54051" y="234086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069372" y="1434868"/>
            <a:ext cx="3573988" cy="2340864"/>
          </a:xfrm>
          <a:custGeom>
            <a:avLst/>
            <a:gdLst/>
            <a:ahLst/>
            <a:cxnLst/>
            <a:rect l="l" t="t" r="r" b="b"/>
            <a:pathLst>
              <a:path w="3573988" h="2340864">
                <a:moveTo>
                  <a:pt x="54051" y="2340864"/>
                </a:moveTo>
                <a:cubicBezTo>
                  <a:pt x="24199" y="2340864"/>
                  <a:pt x="0" y="2316665"/>
                  <a:pt x="0" y="2286813"/>
                </a:cubicBezTo>
                <a:lnTo>
                  <a:pt x="0" y="54051"/>
                </a:lnTo>
                <a:cubicBezTo>
                  <a:pt x="0" y="24199"/>
                  <a:pt x="24199" y="0"/>
                  <a:pt x="54051" y="0"/>
                </a:cubicBezTo>
                <a:lnTo>
                  <a:pt x="3519937" y="0"/>
                </a:lnTo>
                <a:cubicBezTo>
                  <a:pt x="3549789" y="0"/>
                  <a:pt x="3573988" y="24199"/>
                  <a:pt x="3573988" y="54051"/>
                </a:cubicBezTo>
                <a:lnTo>
                  <a:pt x="3573988" y="2286813"/>
                </a:lnTo>
                <a:cubicBezTo>
                  <a:pt x="3573988" y="2316665"/>
                  <a:pt x="3549789" y="2340864"/>
                  <a:pt x="3519937" y="2340864"/>
                </a:cubicBezTo>
                <a:lnTo>
                  <a:pt x="54051" y="234086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309006" y="1434868"/>
            <a:ext cx="3573988" cy="2340864"/>
          </a:xfrm>
          <a:custGeom>
            <a:avLst/>
            <a:gdLst/>
            <a:ahLst/>
            <a:cxnLst/>
            <a:rect l="l" t="t" r="r" b="b"/>
            <a:pathLst>
              <a:path w="3573988" h="2340864">
                <a:moveTo>
                  <a:pt x="54051" y="2340864"/>
                </a:moveTo>
                <a:cubicBezTo>
                  <a:pt x="24199" y="2340864"/>
                  <a:pt x="0" y="2316665"/>
                  <a:pt x="0" y="2286813"/>
                </a:cubicBezTo>
                <a:lnTo>
                  <a:pt x="0" y="54051"/>
                </a:lnTo>
                <a:cubicBezTo>
                  <a:pt x="0" y="24199"/>
                  <a:pt x="24199" y="0"/>
                  <a:pt x="54051" y="0"/>
                </a:cubicBezTo>
                <a:lnTo>
                  <a:pt x="3519937" y="0"/>
                </a:lnTo>
                <a:cubicBezTo>
                  <a:pt x="3549789" y="0"/>
                  <a:pt x="3573988" y="24199"/>
                  <a:pt x="3573988" y="54051"/>
                </a:cubicBezTo>
                <a:lnTo>
                  <a:pt x="3573988" y="2286813"/>
                </a:lnTo>
                <a:cubicBezTo>
                  <a:pt x="3573988" y="2316665"/>
                  <a:pt x="3549789" y="2340864"/>
                  <a:pt x="3519937" y="2340864"/>
                </a:cubicBezTo>
                <a:lnTo>
                  <a:pt x="54051" y="234086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8639" y="3958303"/>
            <a:ext cx="3573988" cy="2340864"/>
          </a:xfrm>
          <a:custGeom>
            <a:avLst/>
            <a:gdLst/>
            <a:ahLst/>
            <a:cxnLst/>
            <a:rect l="l" t="t" r="r" b="b"/>
            <a:pathLst>
              <a:path w="3573988" h="2340864">
                <a:moveTo>
                  <a:pt x="54051" y="2340864"/>
                </a:moveTo>
                <a:cubicBezTo>
                  <a:pt x="24199" y="2340864"/>
                  <a:pt x="0" y="2316665"/>
                  <a:pt x="0" y="2286813"/>
                </a:cubicBezTo>
                <a:lnTo>
                  <a:pt x="0" y="54051"/>
                </a:lnTo>
                <a:cubicBezTo>
                  <a:pt x="0" y="24199"/>
                  <a:pt x="24199" y="0"/>
                  <a:pt x="54051" y="0"/>
                </a:cubicBezTo>
                <a:lnTo>
                  <a:pt x="3519937" y="0"/>
                </a:lnTo>
                <a:cubicBezTo>
                  <a:pt x="3549789" y="0"/>
                  <a:pt x="3573988" y="24199"/>
                  <a:pt x="3573988" y="54051"/>
                </a:cubicBezTo>
                <a:lnTo>
                  <a:pt x="3573988" y="2286813"/>
                </a:lnTo>
                <a:cubicBezTo>
                  <a:pt x="3573988" y="2316665"/>
                  <a:pt x="3549789" y="2340864"/>
                  <a:pt x="3519937" y="2340864"/>
                </a:cubicBezTo>
                <a:lnTo>
                  <a:pt x="54051" y="234086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309006" y="3957250"/>
            <a:ext cx="3573988" cy="2340864"/>
          </a:xfrm>
          <a:custGeom>
            <a:avLst/>
            <a:gdLst/>
            <a:ahLst/>
            <a:cxnLst/>
            <a:rect l="l" t="t" r="r" b="b"/>
            <a:pathLst>
              <a:path w="3573988" h="2340864">
                <a:moveTo>
                  <a:pt x="54051" y="2340864"/>
                </a:moveTo>
                <a:cubicBezTo>
                  <a:pt x="24199" y="2340864"/>
                  <a:pt x="0" y="2316665"/>
                  <a:pt x="0" y="2286813"/>
                </a:cubicBezTo>
                <a:lnTo>
                  <a:pt x="0" y="54051"/>
                </a:lnTo>
                <a:cubicBezTo>
                  <a:pt x="0" y="24199"/>
                  <a:pt x="24199" y="0"/>
                  <a:pt x="54051" y="0"/>
                </a:cubicBezTo>
                <a:lnTo>
                  <a:pt x="3519937" y="0"/>
                </a:lnTo>
                <a:cubicBezTo>
                  <a:pt x="3549789" y="0"/>
                  <a:pt x="3573988" y="24199"/>
                  <a:pt x="3573988" y="54051"/>
                </a:cubicBezTo>
                <a:lnTo>
                  <a:pt x="3573988" y="2286813"/>
                </a:lnTo>
                <a:cubicBezTo>
                  <a:pt x="3573988" y="2316665"/>
                  <a:pt x="3549789" y="2340864"/>
                  <a:pt x="3519937" y="2340864"/>
                </a:cubicBezTo>
                <a:lnTo>
                  <a:pt x="54051" y="234086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Urinario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4499097" y="4682677"/>
            <a:ext cx="3218672" cy="1463040"/>
          </a:xfrm>
          <a:custGeom>
            <a:avLst/>
            <a:gdLst/>
            <a:ahLst/>
            <a:cxnLst/>
            <a:rect l="l" t="t" r="r" b="b"/>
            <a:pathLst>
              <a:path w="3218672" h="1463040">
                <a:moveTo>
                  <a:pt x="0" y="146304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uretra permite la salida de la orina al exterior del cuerpo. En hombres, también transporta semen.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499097" y="4146211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Conexión Externa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728639" y="4683730"/>
            <a:ext cx="3218672" cy="1463040"/>
          </a:xfrm>
          <a:custGeom>
            <a:avLst/>
            <a:gdLst/>
            <a:ahLst/>
            <a:cxnLst/>
            <a:rect l="l" t="t" r="r" b="b"/>
            <a:pathLst>
              <a:path w="3218672" h="1463040">
                <a:moveTo>
                  <a:pt x="0" y="146304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vejiga almacena la orina con una capacidad media de 400-500 mL.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23956" y="4147264"/>
            <a:ext cx="3223355" cy="457200"/>
          </a:xfrm>
          <a:custGeom>
            <a:avLst/>
            <a:gdLst/>
            <a:ahLst/>
            <a:cxnLst/>
            <a:rect l="l" t="t" r="r" b="b"/>
            <a:pathLst>
              <a:path w="3223355" h="457200">
                <a:moveTo>
                  <a:pt x="0" y="457200"/>
                </a:moveTo>
                <a:lnTo>
                  <a:pt x="0" y="0"/>
                </a:lnTo>
                <a:lnTo>
                  <a:pt x="3223355" y="0"/>
                </a:lnTo>
                <a:lnTo>
                  <a:pt x="3223355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Almacenamiento de Orina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8249372" y="2160295"/>
            <a:ext cx="3218672" cy="1463040"/>
          </a:xfrm>
          <a:custGeom>
            <a:avLst/>
            <a:gdLst/>
            <a:ahLst/>
            <a:cxnLst/>
            <a:rect l="l" t="t" r="r" b="b"/>
            <a:pathLst>
              <a:path w="3218672" h="1463040">
                <a:moveTo>
                  <a:pt x="0" y="146304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uréteres transportan la orina desde los riñones hasta la vejiga mediante movimientos peristálticos.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249372" y="1623829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Transporte de Orina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4499097" y="2160295"/>
            <a:ext cx="3218672" cy="1463040"/>
          </a:xfrm>
          <a:custGeom>
            <a:avLst/>
            <a:gdLst/>
            <a:ahLst/>
            <a:cxnLst/>
            <a:rect l="l" t="t" r="r" b="b"/>
            <a:pathLst>
              <a:path w="3218672" h="1463040">
                <a:moveTo>
                  <a:pt x="0" y="146304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Filtración sanguínea para eliminar productos de desecho y sustancias tóxicas.</a:t>
            </a:r>
            <a:endParaRPr lang="en-US" sz="11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Regulación del equilibrio hidroelectrolítico y del pH.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499097" y="1623829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los Riñones</a:t>
            </a:r>
            <a:endParaRPr lang="en-US" sz="1600" b="1" dirty="0"/>
          </a:p>
        </p:txBody>
      </p:sp>
      <p:sp>
        <p:nvSpPr>
          <p:cNvPr id="21" name="Text 19"/>
          <p:cNvSpPr/>
          <p:nvPr/>
        </p:nvSpPr>
        <p:spPr>
          <a:xfrm>
            <a:off x="728639" y="2160295"/>
            <a:ext cx="3218672" cy="1463040"/>
          </a:xfrm>
          <a:custGeom>
            <a:avLst/>
            <a:gdLst/>
            <a:ahLst/>
            <a:cxnLst/>
            <a:rect l="l" t="t" r="r" b="b"/>
            <a:pathLst>
              <a:path w="3218672" h="1463040">
                <a:moveTo>
                  <a:pt x="0" y="146304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Riñones: órganos que filtran la sangre y eliminan desechos.</a:t>
            </a:r>
            <a:endParaRPr lang="en-US" sz="11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Uréteres: conductos que transportan la orina desde los riñones a la vejiga.</a:t>
            </a:r>
            <a:endParaRPr lang="en-US" sz="11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Vejiga: órgano que almacena temporalmente la orina.</a:t>
            </a:r>
            <a:endParaRPr lang="en-US" sz="11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Uretra: conducto que conecta la vejiga con el exterior.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723956" y="1623829"/>
            <a:ext cx="3223355" cy="457200"/>
          </a:xfrm>
          <a:custGeom>
            <a:avLst/>
            <a:gdLst/>
            <a:ahLst/>
            <a:cxnLst/>
            <a:rect l="l" t="t" r="r" b="b"/>
            <a:pathLst>
              <a:path w="3223355" h="457200">
                <a:moveTo>
                  <a:pt x="0" y="457200"/>
                </a:moveTo>
                <a:lnTo>
                  <a:pt x="0" y="0"/>
                </a:lnTo>
                <a:lnTo>
                  <a:pt x="3223355" y="0"/>
                </a:lnTo>
                <a:lnTo>
                  <a:pt x="3223355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Componentes del Sistema Urinario</a:t>
            </a:r>
            <a:endParaRPr lang="en-US" sz="1600" b="1" dirty="0"/>
          </a:p>
        </p:txBody>
      </p:sp>
      <p:sp>
        <p:nvSpPr>
          <p:cNvPr id="23" name="Text 21"/>
          <p:cNvSpPr/>
          <p:nvPr/>
        </p:nvSpPr>
        <p:spPr>
          <a:xfrm>
            <a:off x="8069372" y="3957250"/>
            <a:ext cx="3573988" cy="2340864"/>
          </a:xfrm>
          <a:custGeom>
            <a:avLst/>
            <a:gdLst/>
            <a:ahLst/>
            <a:cxnLst/>
            <a:rect l="l" t="t" r="r" b="b"/>
            <a:pathLst>
              <a:path w="3573988" h="2340864">
                <a:moveTo>
                  <a:pt x="140780" y="2340864"/>
                </a:moveTo>
                <a:cubicBezTo>
                  <a:pt x="63029" y="2340864"/>
                  <a:pt x="0" y="2277835"/>
                  <a:pt x="0" y="2200084"/>
                </a:cubicBezTo>
                <a:lnTo>
                  <a:pt x="0" y="140779"/>
                </a:lnTo>
                <a:cubicBezTo>
                  <a:pt x="0" y="63029"/>
                  <a:pt x="63029" y="0"/>
                  <a:pt x="140780" y="0"/>
                </a:cubicBezTo>
                <a:lnTo>
                  <a:pt x="3433208" y="0"/>
                </a:lnTo>
                <a:cubicBezTo>
                  <a:pt x="3510959" y="0"/>
                  <a:pt x="3573988" y="63029"/>
                  <a:pt x="3573988" y="140779"/>
                </a:cubicBezTo>
                <a:lnTo>
                  <a:pt x="3573988" y="2200084"/>
                </a:lnTo>
                <a:cubicBezTo>
                  <a:pt x="3573988" y="2277835"/>
                  <a:pt x="3510959" y="2340864"/>
                  <a:pt x="3433208" y="2340864"/>
                </a:cubicBezTo>
                <a:lnTo>
                  <a:pt x="140780" y="2340864"/>
                </a:lnTo>
              </a:path>
            </a:pathLst>
          </a:custGeom>
          <a:blipFill>
            <a:blip r:embed="rId5"/>
            <a:srcRect l="6403" r="640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rot="5400000">
            <a:off x="392051" y="1023629"/>
            <a:ext cx="5416846" cy="6239327"/>
          </a:xfrm>
          <a:custGeom>
            <a:avLst/>
            <a:gdLst/>
            <a:ahLst/>
            <a:cxnLst/>
            <a:rect l="l" t="t" r="r" b="b"/>
            <a:pathLst>
              <a:path w="5416846" h="6239327">
                <a:moveTo>
                  <a:pt x="0" y="6239327"/>
                </a:moveTo>
                <a:lnTo>
                  <a:pt x="0" y="0"/>
                </a:lnTo>
                <a:lnTo>
                  <a:pt x="5416846" y="0"/>
                </a:lnTo>
                <a:lnTo>
                  <a:pt x="5416846" y="6239327"/>
                </a:lnTo>
                <a:lnTo>
                  <a:pt x="0" y="623932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179157" y="3726769"/>
            <a:ext cx="4114800" cy="2194560"/>
          </a:xfrm>
          <a:custGeom>
            <a:avLst/>
            <a:gdLst/>
            <a:ahLst/>
            <a:cxnLst/>
            <a:rect l="l" t="t" r="r" b="b"/>
            <a:pathLst>
              <a:path w="4114800" h="2194560">
                <a:moveTo>
                  <a:pt x="50672" y="2194560"/>
                </a:moveTo>
                <a:cubicBezTo>
                  <a:pt x="22687" y="2194560"/>
                  <a:pt x="0" y="2171873"/>
                  <a:pt x="0" y="2143888"/>
                </a:cubicBezTo>
                <a:lnTo>
                  <a:pt x="0" y="50672"/>
                </a:lnTo>
                <a:cubicBezTo>
                  <a:pt x="0" y="22687"/>
                  <a:pt x="22687" y="0"/>
                  <a:pt x="50672" y="0"/>
                </a:cubicBezTo>
                <a:lnTo>
                  <a:pt x="4064128" y="0"/>
                </a:lnTo>
                <a:cubicBezTo>
                  <a:pt x="4092113" y="0"/>
                  <a:pt x="4114800" y="22687"/>
                  <a:pt x="4114800" y="50672"/>
                </a:cubicBezTo>
                <a:lnTo>
                  <a:pt x="4114800" y="2143888"/>
                </a:lnTo>
                <a:cubicBezTo>
                  <a:pt x="4114800" y="2171873"/>
                  <a:pt x="4092113" y="2194560"/>
                  <a:pt x="4064128" y="2194560"/>
                </a:cubicBezTo>
                <a:lnTo>
                  <a:pt x="50672" y="21945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179157" y="1373908"/>
            <a:ext cx="4114800" cy="2194560"/>
          </a:xfrm>
          <a:custGeom>
            <a:avLst/>
            <a:gdLst/>
            <a:ahLst/>
            <a:cxnLst/>
            <a:rect l="l" t="t" r="r" b="b"/>
            <a:pathLst>
              <a:path w="4114800" h="2194560">
                <a:moveTo>
                  <a:pt x="50672" y="2194560"/>
                </a:moveTo>
                <a:cubicBezTo>
                  <a:pt x="22687" y="2194560"/>
                  <a:pt x="0" y="2171873"/>
                  <a:pt x="0" y="2143888"/>
                </a:cubicBezTo>
                <a:lnTo>
                  <a:pt x="0" y="50672"/>
                </a:lnTo>
                <a:cubicBezTo>
                  <a:pt x="0" y="22687"/>
                  <a:pt x="22687" y="0"/>
                  <a:pt x="50672" y="0"/>
                </a:cubicBezTo>
                <a:lnTo>
                  <a:pt x="4064128" y="0"/>
                </a:lnTo>
                <a:cubicBezTo>
                  <a:pt x="4092113" y="0"/>
                  <a:pt x="4114800" y="22687"/>
                  <a:pt x="4114800" y="50672"/>
                </a:cubicBezTo>
                <a:lnTo>
                  <a:pt x="4114800" y="2143888"/>
                </a:lnTo>
                <a:cubicBezTo>
                  <a:pt x="4114800" y="2171873"/>
                  <a:pt x="4092113" y="2194560"/>
                  <a:pt x="4064128" y="2194560"/>
                </a:cubicBezTo>
                <a:lnTo>
                  <a:pt x="50672" y="21945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522557" y="3726769"/>
            <a:ext cx="4114800" cy="2194560"/>
          </a:xfrm>
          <a:custGeom>
            <a:avLst/>
            <a:gdLst/>
            <a:ahLst/>
            <a:cxnLst/>
            <a:rect l="l" t="t" r="r" b="b"/>
            <a:pathLst>
              <a:path w="4114800" h="2194560">
                <a:moveTo>
                  <a:pt x="50672" y="2194560"/>
                </a:moveTo>
                <a:cubicBezTo>
                  <a:pt x="22687" y="2194560"/>
                  <a:pt x="0" y="2171873"/>
                  <a:pt x="0" y="2143888"/>
                </a:cubicBezTo>
                <a:lnTo>
                  <a:pt x="0" y="50672"/>
                </a:lnTo>
                <a:cubicBezTo>
                  <a:pt x="0" y="22687"/>
                  <a:pt x="22687" y="0"/>
                  <a:pt x="50672" y="0"/>
                </a:cubicBezTo>
                <a:lnTo>
                  <a:pt x="4064128" y="0"/>
                </a:lnTo>
                <a:cubicBezTo>
                  <a:pt x="4092113" y="0"/>
                  <a:pt x="4114800" y="22687"/>
                  <a:pt x="4114800" y="50672"/>
                </a:cubicBezTo>
                <a:lnTo>
                  <a:pt x="4114800" y="2143888"/>
                </a:lnTo>
                <a:cubicBezTo>
                  <a:pt x="4114800" y="2171873"/>
                  <a:pt x="4092113" y="2194560"/>
                  <a:pt x="4064128" y="2194560"/>
                </a:cubicBezTo>
                <a:lnTo>
                  <a:pt x="50672" y="21945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522557" y="1373908"/>
            <a:ext cx="4114800" cy="2194560"/>
          </a:xfrm>
          <a:custGeom>
            <a:avLst/>
            <a:gdLst/>
            <a:ahLst/>
            <a:cxnLst/>
            <a:rect l="l" t="t" r="r" b="b"/>
            <a:pathLst>
              <a:path w="4114800" h="2194560">
                <a:moveTo>
                  <a:pt x="50672" y="2194560"/>
                </a:moveTo>
                <a:cubicBezTo>
                  <a:pt x="22687" y="2194560"/>
                  <a:pt x="0" y="2171873"/>
                  <a:pt x="0" y="2143888"/>
                </a:cubicBezTo>
                <a:lnTo>
                  <a:pt x="0" y="50672"/>
                </a:lnTo>
                <a:cubicBezTo>
                  <a:pt x="0" y="22687"/>
                  <a:pt x="22687" y="0"/>
                  <a:pt x="50672" y="0"/>
                </a:cubicBezTo>
                <a:lnTo>
                  <a:pt x="4064128" y="0"/>
                </a:lnTo>
                <a:cubicBezTo>
                  <a:pt x="4092113" y="0"/>
                  <a:pt x="4114800" y="22687"/>
                  <a:pt x="4114800" y="50672"/>
                </a:cubicBezTo>
                <a:lnTo>
                  <a:pt x="4114800" y="2143888"/>
                </a:lnTo>
                <a:cubicBezTo>
                  <a:pt x="4114800" y="2171873"/>
                  <a:pt x="4092113" y="2194560"/>
                  <a:pt x="4064128" y="2194560"/>
                </a:cubicBezTo>
                <a:lnTo>
                  <a:pt x="50672" y="21945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3179157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179157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2926080" cy="6858000"/>
          </a:xfrm>
          <a:custGeom>
            <a:avLst/>
            <a:gdLst/>
            <a:ahLst/>
            <a:cxnLst/>
            <a:rect l="l" t="t" r="r" b="b"/>
            <a:pathLst>
              <a:path w="2926080" h="6858000">
                <a:moveTo>
                  <a:pt x="0" y="6858000"/>
                </a:moveTo>
                <a:lnTo>
                  <a:pt x="0" y="0"/>
                </a:lnTo>
                <a:lnTo>
                  <a:pt x="2926080" y="0"/>
                </a:lnTo>
                <a:lnTo>
                  <a:pt x="29260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7817" r="37817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179157" y="0"/>
            <a:ext cx="8458200" cy="1130599"/>
          </a:xfrm>
          <a:custGeom>
            <a:avLst/>
            <a:gdLst/>
            <a:ahLst/>
            <a:cxnLst/>
            <a:rect l="l" t="t" r="r" b="b"/>
            <a:pathLst>
              <a:path w="8458200" h="1130599">
                <a:moveTo>
                  <a:pt x="0" y="1130599"/>
                </a:moveTo>
                <a:lnTo>
                  <a:pt x="0" y="0"/>
                </a:lnTo>
                <a:lnTo>
                  <a:pt x="8458200" y="0"/>
                </a:lnTo>
                <a:lnTo>
                  <a:pt x="845820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Anatomía y Funciones de los Riñones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7751157" y="4746400"/>
            <a:ext cx="3657600" cy="1005840"/>
          </a:xfrm>
          <a:custGeom>
            <a:avLst/>
            <a:gdLst/>
            <a:ahLst/>
            <a:cxnLst/>
            <a:rect l="l" t="t" r="r" b="b"/>
            <a:pathLst>
              <a:path w="3657600" h="1005840">
                <a:moveTo>
                  <a:pt x="0" y="100584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1005840"/>
                </a:lnTo>
                <a:lnTo>
                  <a:pt x="0" y="1005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producen eritropoyetina, que estimula la producción de glóbulos rojos.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También generan renina, que participa en la regulación de la presión arterial.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751157" y="4298149"/>
            <a:ext cx="3657600" cy="365760"/>
          </a:xfrm>
          <a:custGeom>
            <a:avLst/>
            <a:gdLst/>
            <a:ahLst/>
            <a:cxnLst/>
            <a:rect l="l" t="t" r="r" b="b"/>
            <a:pathLst>
              <a:path w="3657600" h="365760">
                <a:moveTo>
                  <a:pt x="0" y="36576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Hormonas</a:t>
            </a:r>
            <a:endParaRPr lang="en-US" sz="1600" b="1" dirty="0"/>
          </a:p>
        </p:txBody>
      </p:sp>
      <p:sp>
        <p:nvSpPr>
          <p:cNvPr id="14" name="Text 12"/>
          <p:cNvSpPr/>
          <p:nvPr/>
        </p:nvSpPr>
        <p:spPr>
          <a:xfrm>
            <a:off x="7751157" y="3860059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248603"/>
                </a:moveTo>
                <a:cubicBezTo>
                  <a:pt x="94565" y="248603"/>
                  <a:pt x="60008" y="214045"/>
                  <a:pt x="60008" y="171450"/>
                </a:cubicBezTo>
                <a:cubicBezTo>
                  <a:pt x="60008" y="164485"/>
                  <a:pt x="62740" y="153501"/>
                  <a:pt x="69116" y="138714"/>
                </a:cubicBezTo>
                <a:cubicBezTo>
                  <a:pt x="75277" y="124462"/>
                  <a:pt x="83903" y="108817"/>
                  <a:pt x="93494" y="93333"/>
                </a:cubicBezTo>
                <a:cubicBezTo>
                  <a:pt x="109031" y="68259"/>
                  <a:pt x="126176" y="45006"/>
                  <a:pt x="137160" y="30647"/>
                </a:cubicBezTo>
                <a:cubicBezTo>
                  <a:pt x="148143" y="44952"/>
                  <a:pt x="165342" y="68259"/>
                  <a:pt x="180826" y="93333"/>
                </a:cubicBezTo>
                <a:cubicBezTo>
                  <a:pt x="190417" y="108817"/>
                  <a:pt x="199043" y="124408"/>
                  <a:pt x="205204" y="138714"/>
                </a:cubicBezTo>
                <a:cubicBezTo>
                  <a:pt x="211580" y="153501"/>
                  <a:pt x="214312" y="164538"/>
                  <a:pt x="214312" y="171450"/>
                </a:cubicBezTo>
                <a:cubicBezTo>
                  <a:pt x="214312" y="214045"/>
                  <a:pt x="179754" y="248602"/>
                  <a:pt x="137160" y="248602"/>
                </a:cubicBezTo>
                <a:lnTo>
                  <a:pt x="137160" y="248603"/>
                </a:lnTo>
                <a:moveTo>
                  <a:pt x="34290" y="171450"/>
                </a:moveTo>
                <a:cubicBezTo>
                  <a:pt x="34290" y="228243"/>
                  <a:pt x="80367" y="274320"/>
                  <a:pt x="137160" y="274320"/>
                </a:cubicBezTo>
                <a:cubicBezTo>
                  <a:pt x="193953" y="274320"/>
                  <a:pt x="240030" y="228243"/>
                  <a:pt x="240030" y="171450"/>
                </a:cubicBezTo>
                <a:cubicBezTo>
                  <a:pt x="240030" y="122587"/>
                  <a:pt x="170271" y="30915"/>
                  <a:pt x="150769" y="6269"/>
                </a:cubicBezTo>
                <a:cubicBezTo>
                  <a:pt x="147554" y="2250"/>
                  <a:pt x="142786" y="0"/>
                  <a:pt x="137642" y="0"/>
                </a:cubicBezTo>
                <a:lnTo>
                  <a:pt x="136678" y="0"/>
                </a:lnTo>
                <a:cubicBezTo>
                  <a:pt x="131534" y="0"/>
                  <a:pt x="126766" y="2250"/>
                  <a:pt x="123551" y="6269"/>
                </a:cubicBezTo>
                <a:cubicBezTo>
                  <a:pt x="104049" y="30915"/>
                  <a:pt x="34290" y="122587"/>
                  <a:pt x="34290" y="171450"/>
                </a:cubicBezTo>
                <a:lnTo>
                  <a:pt x="34290" y="171450"/>
                </a:lnTo>
                <a:moveTo>
                  <a:pt x="111443" y="167164"/>
                </a:moveTo>
                <a:cubicBezTo>
                  <a:pt x="111443" y="160038"/>
                  <a:pt x="105710" y="154305"/>
                  <a:pt x="98584" y="154305"/>
                </a:cubicBezTo>
                <a:cubicBezTo>
                  <a:pt x="91458" y="154305"/>
                  <a:pt x="85725" y="160038"/>
                  <a:pt x="85725" y="167164"/>
                </a:cubicBezTo>
                <a:cubicBezTo>
                  <a:pt x="85725" y="197918"/>
                  <a:pt x="110692" y="222885"/>
                  <a:pt x="141446" y="222885"/>
                </a:cubicBezTo>
                <a:cubicBezTo>
                  <a:pt x="148572" y="222885"/>
                  <a:pt x="154305" y="217152"/>
                  <a:pt x="154305" y="210026"/>
                </a:cubicBezTo>
                <a:cubicBezTo>
                  <a:pt x="154305" y="202900"/>
                  <a:pt x="148572" y="197167"/>
                  <a:pt x="141446" y="197167"/>
                </a:cubicBezTo>
                <a:cubicBezTo>
                  <a:pt x="124891" y="197167"/>
                  <a:pt x="111443" y="183719"/>
                  <a:pt x="111443" y="167164"/>
                </a:cubicBezTo>
                <a:lnTo>
                  <a:pt x="111443" y="167164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407757" y="4746400"/>
            <a:ext cx="3657600" cy="1005840"/>
          </a:xfrm>
          <a:custGeom>
            <a:avLst/>
            <a:gdLst/>
            <a:ahLst/>
            <a:cxnLst/>
            <a:rect l="l" t="t" r="r" b="b"/>
            <a:pathLst>
              <a:path w="3657600" h="1005840">
                <a:moveTo>
                  <a:pt x="0" y="100584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1005840"/>
                </a:lnTo>
                <a:lnTo>
                  <a:pt x="0" y="1005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filtran la sangre, eliminando productos de desecho y sustancias tóxicas a través de la orina.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Este proceso es esencial para mantener el equilibrio de líquidos y electrolitos en el organismo.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07757" y="4298149"/>
            <a:ext cx="3657600" cy="365760"/>
          </a:xfrm>
          <a:custGeom>
            <a:avLst/>
            <a:gdLst/>
            <a:ahLst/>
            <a:cxnLst/>
            <a:rect l="l" t="t" r="r" b="b"/>
            <a:pathLst>
              <a:path w="3657600" h="365760">
                <a:moveTo>
                  <a:pt x="0" y="36576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Filtración Sanguínea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3407757" y="3860059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39487"/>
                </a:moveTo>
                <a:cubicBezTo>
                  <a:pt x="0" y="27164"/>
                  <a:pt x="10019" y="17145"/>
                  <a:pt x="22342" y="17145"/>
                </a:cubicBezTo>
                <a:lnTo>
                  <a:pt x="251978" y="17145"/>
                </a:lnTo>
                <a:cubicBezTo>
                  <a:pt x="264301" y="17145"/>
                  <a:pt x="274320" y="27164"/>
                  <a:pt x="274320" y="39487"/>
                </a:cubicBezTo>
                <a:cubicBezTo>
                  <a:pt x="274320" y="44631"/>
                  <a:pt x="272552" y="49613"/>
                  <a:pt x="269284" y="53578"/>
                </a:cubicBezTo>
                <a:lnTo>
                  <a:pt x="180023" y="163145"/>
                </a:lnTo>
                <a:lnTo>
                  <a:pt x="180023" y="239869"/>
                </a:lnTo>
                <a:cubicBezTo>
                  <a:pt x="180023" y="249406"/>
                  <a:pt x="172254" y="257175"/>
                  <a:pt x="162717" y="257175"/>
                </a:cubicBezTo>
                <a:cubicBezTo>
                  <a:pt x="158806" y="257175"/>
                  <a:pt x="155002" y="255836"/>
                  <a:pt x="151948" y="253425"/>
                </a:cubicBezTo>
                <a:lnTo>
                  <a:pt x="102388" y="214098"/>
                </a:lnTo>
                <a:cubicBezTo>
                  <a:pt x="97244" y="210026"/>
                  <a:pt x="94298" y="203865"/>
                  <a:pt x="94298" y="197328"/>
                </a:cubicBezTo>
                <a:lnTo>
                  <a:pt x="94298" y="163199"/>
                </a:lnTo>
                <a:lnTo>
                  <a:pt x="5036" y="53578"/>
                </a:lnTo>
                <a:cubicBezTo>
                  <a:pt x="1768" y="49613"/>
                  <a:pt x="0" y="44631"/>
                  <a:pt x="0" y="39487"/>
                </a:cubicBezTo>
                <a:lnTo>
                  <a:pt x="0" y="39487"/>
                </a:lnTo>
                <a:moveTo>
                  <a:pt x="29468" y="42863"/>
                </a:moveTo>
                <a:lnTo>
                  <a:pt x="117122" y="150447"/>
                </a:lnTo>
                <a:cubicBezTo>
                  <a:pt x="118997" y="152751"/>
                  <a:pt x="120015" y="155591"/>
                  <a:pt x="120015" y="158591"/>
                </a:cubicBezTo>
                <a:lnTo>
                  <a:pt x="120015" y="195239"/>
                </a:lnTo>
                <a:lnTo>
                  <a:pt x="154305" y="222456"/>
                </a:lnTo>
                <a:lnTo>
                  <a:pt x="154305" y="158591"/>
                </a:lnTo>
                <a:cubicBezTo>
                  <a:pt x="154305" y="155645"/>
                  <a:pt x="155323" y="152751"/>
                  <a:pt x="157198" y="150447"/>
                </a:cubicBezTo>
                <a:lnTo>
                  <a:pt x="244852" y="42862"/>
                </a:lnTo>
                <a:lnTo>
                  <a:pt x="29468" y="42863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751157" y="2370226"/>
            <a:ext cx="3657600" cy="1005840"/>
          </a:xfrm>
          <a:custGeom>
            <a:avLst/>
            <a:gdLst/>
            <a:ahLst/>
            <a:cxnLst/>
            <a:rect l="l" t="t" r="r" b="b"/>
            <a:pathLst>
              <a:path w="3657600" h="1005840">
                <a:moveTo>
                  <a:pt x="0" y="100584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1005840"/>
                </a:lnTo>
                <a:lnTo>
                  <a:pt x="0" y="1005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tienen forma de frijol, de color pardo rojizo.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Cada riñón mide aproximadamente 11.5 cm de largo, 5-6 cm de ancho y 3 cm de espesor.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751157" y="1921975"/>
            <a:ext cx="3657600" cy="365760"/>
          </a:xfrm>
          <a:custGeom>
            <a:avLst/>
            <a:gdLst/>
            <a:ahLst/>
            <a:cxnLst/>
            <a:rect l="l" t="t" r="r" b="b"/>
            <a:pathLst>
              <a:path w="3657600" h="365760">
                <a:moveTo>
                  <a:pt x="0" y="36576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Forma y Dimensiones</a:t>
            </a:r>
            <a:endParaRPr lang="en-US" sz="1600" b="1" dirty="0"/>
          </a:p>
        </p:txBody>
      </p:sp>
      <p:sp>
        <p:nvSpPr>
          <p:cNvPr id="20" name="Text 18"/>
          <p:cNvSpPr/>
          <p:nvPr/>
        </p:nvSpPr>
        <p:spPr>
          <a:xfrm>
            <a:off x="7751157" y="150709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33861" y="203222"/>
                </a:moveTo>
                <a:cubicBezTo>
                  <a:pt x="30540" y="199900"/>
                  <a:pt x="30540" y="194435"/>
                  <a:pt x="33861" y="191113"/>
                </a:cubicBezTo>
                <a:lnTo>
                  <a:pt x="54971" y="170003"/>
                </a:lnTo>
                <a:lnTo>
                  <a:pt x="71098" y="186130"/>
                </a:lnTo>
                <a:cubicBezTo>
                  <a:pt x="74420" y="189452"/>
                  <a:pt x="79885" y="189452"/>
                  <a:pt x="83207" y="186130"/>
                </a:cubicBezTo>
                <a:cubicBezTo>
                  <a:pt x="86529" y="182809"/>
                  <a:pt x="86529" y="177344"/>
                  <a:pt x="83207" y="174022"/>
                </a:cubicBezTo>
                <a:lnTo>
                  <a:pt x="67080" y="157895"/>
                </a:lnTo>
                <a:lnTo>
                  <a:pt x="89261" y="135713"/>
                </a:lnTo>
                <a:lnTo>
                  <a:pt x="105388" y="151841"/>
                </a:lnTo>
                <a:cubicBezTo>
                  <a:pt x="108710" y="155162"/>
                  <a:pt x="114175" y="155162"/>
                  <a:pt x="117497" y="151841"/>
                </a:cubicBezTo>
                <a:cubicBezTo>
                  <a:pt x="120819" y="148519"/>
                  <a:pt x="120819" y="143054"/>
                  <a:pt x="117497" y="139732"/>
                </a:cubicBezTo>
                <a:lnTo>
                  <a:pt x="101370" y="123605"/>
                </a:lnTo>
                <a:lnTo>
                  <a:pt x="123551" y="101423"/>
                </a:lnTo>
                <a:lnTo>
                  <a:pt x="139678" y="117551"/>
                </a:lnTo>
                <a:cubicBezTo>
                  <a:pt x="143000" y="120872"/>
                  <a:pt x="148465" y="120872"/>
                  <a:pt x="151787" y="117551"/>
                </a:cubicBezTo>
                <a:cubicBezTo>
                  <a:pt x="155109" y="114229"/>
                  <a:pt x="155109" y="108764"/>
                  <a:pt x="151787" y="105442"/>
                </a:cubicBezTo>
                <a:lnTo>
                  <a:pt x="135660" y="89315"/>
                </a:lnTo>
                <a:lnTo>
                  <a:pt x="157841" y="67133"/>
                </a:lnTo>
                <a:lnTo>
                  <a:pt x="173968" y="83261"/>
                </a:lnTo>
                <a:cubicBezTo>
                  <a:pt x="177290" y="86582"/>
                  <a:pt x="182755" y="86582"/>
                  <a:pt x="186077" y="83261"/>
                </a:cubicBezTo>
                <a:cubicBezTo>
                  <a:pt x="189399" y="79939"/>
                  <a:pt x="189399" y="74474"/>
                  <a:pt x="186077" y="71152"/>
                </a:cubicBezTo>
                <a:lnTo>
                  <a:pt x="169950" y="55025"/>
                </a:lnTo>
                <a:lnTo>
                  <a:pt x="191060" y="33915"/>
                </a:lnTo>
                <a:cubicBezTo>
                  <a:pt x="194382" y="30593"/>
                  <a:pt x="199847" y="30593"/>
                  <a:pt x="203168" y="33915"/>
                </a:cubicBezTo>
                <a:lnTo>
                  <a:pt x="240405" y="71152"/>
                </a:lnTo>
                <a:cubicBezTo>
                  <a:pt x="243727" y="74474"/>
                  <a:pt x="243727" y="79939"/>
                  <a:pt x="240405" y="83261"/>
                </a:cubicBezTo>
                <a:lnTo>
                  <a:pt x="83207" y="240459"/>
                </a:lnTo>
                <a:cubicBezTo>
                  <a:pt x="79885" y="243781"/>
                  <a:pt x="74420" y="243781"/>
                  <a:pt x="71098" y="240459"/>
                </a:cubicBezTo>
                <a:lnTo>
                  <a:pt x="33861" y="203222"/>
                </a:lnTo>
                <a:moveTo>
                  <a:pt x="52882" y="258622"/>
                </a:moveTo>
                <a:cubicBezTo>
                  <a:pt x="66276" y="272016"/>
                  <a:pt x="87975" y="272016"/>
                  <a:pt x="101370" y="258622"/>
                </a:cubicBezTo>
                <a:lnTo>
                  <a:pt x="258622" y="101423"/>
                </a:lnTo>
                <a:cubicBezTo>
                  <a:pt x="272016" y="88029"/>
                  <a:pt x="272016" y="66330"/>
                  <a:pt x="258622" y="52935"/>
                </a:cubicBezTo>
                <a:lnTo>
                  <a:pt x="221438" y="15698"/>
                </a:lnTo>
                <a:cubicBezTo>
                  <a:pt x="208044" y="2304"/>
                  <a:pt x="186345" y="2304"/>
                  <a:pt x="172950" y="15698"/>
                </a:cubicBezTo>
                <a:lnTo>
                  <a:pt x="15698" y="172897"/>
                </a:lnTo>
                <a:cubicBezTo>
                  <a:pt x="2304" y="186291"/>
                  <a:pt x="2304" y="207990"/>
                  <a:pt x="15698" y="221385"/>
                </a:cubicBezTo>
                <a:lnTo>
                  <a:pt x="52935" y="258622"/>
                </a:lnTo>
                <a:lnTo>
                  <a:pt x="52882" y="258622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407757" y="2370226"/>
            <a:ext cx="3657600" cy="1005840"/>
          </a:xfrm>
          <a:custGeom>
            <a:avLst/>
            <a:gdLst/>
            <a:ahLst/>
            <a:cxnLst/>
            <a:rect l="l" t="t" r="r" b="b"/>
            <a:pathLst>
              <a:path w="3657600" h="1005840">
                <a:moveTo>
                  <a:pt x="0" y="100584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1005840"/>
                </a:lnTo>
                <a:lnTo>
                  <a:pt x="0" y="1005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son órganos retroperitoneales ubicados a los lados de la columna vertebral, a la altura de las últimas costillas.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riñón derecho está ligeramente más bajo que el izquierdo debido a la presencia del hígado.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407757" y="1921975"/>
            <a:ext cx="3657600" cy="365760"/>
          </a:xfrm>
          <a:custGeom>
            <a:avLst/>
            <a:gdLst/>
            <a:ahLst/>
            <a:cxnLst/>
            <a:rect l="l" t="t" r="r" b="b"/>
            <a:pathLst>
              <a:path w="3657600" h="365760">
                <a:moveTo>
                  <a:pt x="0" y="36576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Ubicación de los Riñones</a:t>
            </a:r>
            <a:endParaRPr lang="en-US" sz="1600" b="1" dirty="0"/>
          </a:p>
        </p:txBody>
      </p:sp>
      <p:sp>
        <p:nvSpPr>
          <p:cNvPr id="23" name="Text 21"/>
          <p:cNvSpPr/>
          <p:nvPr/>
        </p:nvSpPr>
        <p:spPr>
          <a:xfrm>
            <a:off x="3407757" y="150394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71323" y="27432"/>
                </a:moveTo>
                <a:cubicBezTo>
                  <a:pt x="61036" y="27432"/>
                  <a:pt x="48778" y="30261"/>
                  <a:pt x="38662" y="39133"/>
                </a:cubicBezTo>
                <a:cubicBezTo>
                  <a:pt x="25203" y="50921"/>
                  <a:pt x="257" y="78653"/>
                  <a:pt x="257" y="122244"/>
                </a:cubicBezTo>
                <a:cubicBezTo>
                  <a:pt x="257" y="132102"/>
                  <a:pt x="1629" y="143418"/>
                  <a:pt x="3000" y="152376"/>
                </a:cubicBezTo>
                <a:cubicBezTo>
                  <a:pt x="6815" y="177108"/>
                  <a:pt x="28332" y="193481"/>
                  <a:pt x="51564" y="193481"/>
                </a:cubicBezTo>
                <a:cubicBezTo>
                  <a:pt x="81396" y="193481"/>
                  <a:pt x="104627" y="167635"/>
                  <a:pt x="101456" y="137974"/>
                </a:cubicBezTo>
                <a:lnTo>
                  <a:pt x="101241" y="135788"/>
                </a:lnTo>
                <a:lnTo>
                  <a:pt x="108056" y="139175"/>
                </a:lnTo>
                <a:cubicBezTo>
                  <a:pt x="109214" y="139775"/>
                  <a:pt x="109942" y="140932"/>
                  <a:pt x="109942" y="142261"/>
                </a:cubicBezTo>
                <a:lnTo>
                  <a:pt x="109985" y="236601"/>
                </a:lnTo>
                <a:cubicBezTo>
                  <a:pt x="109985" y="242302"/>
                  <a:pt x="114571" y="246888"/>
                  <a:pt x="120272" y="246888"/>
                </a:cubicBezTo>
                <a:cubicBezTo>
                  <a:pt x="125973" y="246888"/>
                  <a:pt x="130559" y="242302"/>
                  <a:pt x="130559" y="236601"/>
                </a:cubicBezTo>
                <a:lnTo>
                  <a:pt x="130559" y="142218"/>
                </a:lnTo>
                <a:cubicBezTo>
                  <a:pt x="130559" y="133131"/>
                  <a:pt x="125416" y="124816"/>
                  <a:pt x="117272" y="120744"/>
                </a:cubicBezTo>
                <a:lnTo>
                  <a:pt x="103984" y="114100"/>
                </a:lnTo>
                <a:lnTo>
                  <a:pt x="111014" y="106642"/>
                </a:lnTo>
                <a:cubicBezTo>
                  <a:pt x="119029" y="98155"/>
                  <a:pt x="123487" y="86925"/>
                  <a:pt x="123487" y="75224"/>
                </a:cubicBezTo>
                <a:cubicBezTo>
                  <a:pt x="123487" y="59493"/>
                  <a:pt x="115386" y="44834"/>
                  <a:pt x="102056" y="36476"/>
                </a:cubicBezTo>
                <a:lnTo>
                  <a:pt x="99912" y="35147"/>
                </a:lnTo>
                <a:lnTo>
                  <a:pt x="94469" y="43805"/>
                </a:lnTo>
                <a:lnTo>
                  <a:pt x="99912" y="35147"/>
                </a:lnTo>
                <a:cubicBezTo>
                  <a:pt x="91897" y="30089"/>
                  <a:pt x="82596" y="27432"/>
                  <a:pt x="73123" y="27432"/>
                </a:cubicBezTo>
                <a:lnTo>
                  <a:pt x="71323" y="27432"/>
                </a:lnTo>
                <a:moveTo>
                  <a:pt x="52207" y="54607"/>
                </a:moveTo>
                <a:cubicBezTo>
                  <a:pt x="57607" y="49892"/>
                  <a:pt x="64551" y="48006"/>
                  <a:pt x="71323" y="48006"/>
                </a:cubicBezTo>
                <a:lnTo>
                  <a:pt x="73123" y="48006"/>
                </a:lnTo>
                <a:cubicBezTo>
                  <a:pt x="78738" y="48006"/>
                  <a:pt x="84225" y="49592"/>
                  <a:pt x="88983" y="52549"/>
                </a:cubicBezTo>
                <a:lnTo>
                  <a:pt x="91211" y="53921"/>
                </a:lnTo>
                <a:cubicBezTo>
                  <a:pt x="98541" y="58507"/>
                  <a:pt x="102999" y="66565"/>
                  <a:pt x="102999" y="75224"/>
                </a:cubicBezTo>
                <a:cubicBezTo>
                  <a:pt x="102999" y="81653"/>
                  <a:pt x="100555" y="87825"/>
                  <a:pt x="96141" y="92497"/>
                </a:cubicBezTo>
                <a:lnTo>
                  <a:pt x="88897" y="100127"/>
                </a:lnTo>
                <a:cubicBezTo>
                  <a:pt x="81996" y="107413"/>
                  <a:pt x="78653" y="117358"/>
                  <a:pt x="79724" y="127302"/>
                </a:cubicBezTo>
                <a:lnTo>
                  <a:pt x="81096" y="140075"/>
                </a:lnTo>
                <a:cubicBezTo>
                  <a:pt x="82939" y="157563"/>
                  <a:pt x="69223" y="172822"/>
                  <a:pt x="51649" y="172822"/>
                </a:cubicBezTo>
                <a:cubicBezTo>
                  <a:pt x="37762" y="172822"/>
                  <a:pt x="25546" y="163135"/>
                  <a:pt x="23403" y="149204"/>
                </a:cubicBezTo>
                <a:cubicBezTo>
                  <a:pt x="22074" y="140546"/>
                  <a:pt x="20874" y="130473"/>
                  <a:pt x="20874" y="122201"/>
                </a:cubicBezTo>
                <a:cubicBezTo>
                  <a:pt x="20874" y="87054"/>
                  <a:pt x="40934" y="64508"/>
                  <a:pt x="52249" y="54564"/>
                </a:cubicBezTo>
                <a:lnTo>
                  <a:pt x="52207" y="54607"/>
                </a:lnTo>
                <a:moveTo>
                  <a:pt x="185380" y="52549"/>
                </a:moveTo>
                <a:cubicBezTo>
                  <a:pt x="190138" y="49592"/>
                  <a:pt x="195624" y="48006"/>
                  <a:pt x="201239" y="48006"/>
                </a:cubicBezTo>
                <a:lnTo>
                  <a:pt x="203040" y="48006"/>
                </a:lnTo>
                <a:cubicBezTo>
                  <a:pt x="209812" y="48006"/>
                  <a:pt x="216756" y="49892"/>
                  <a:pt x="222156" y="54607"/>
                </a:cubicBezTo>
                <a:cubicBezTo>
                  <a:pt x="233472" y="64551"/>
                  <a:pt x="253532" y="87097"/>
                  <a:pt x="253532" y="122244"/>
                </a:cubicBezTo>
                <a:cubicBezTo>
                  <a:pt x="253532" y="130516"/>
                  <a:pt x="252332" y="140546"/>
                  <a:pt x="251003" y="149247"/>
                </a:cubicBezTo>
                <a:cubicBezTo>
                  <a:pt x="248860" y="163178"/>
                  <a:pt x="236644" y="172864"/>
                  <a:pt x="222756" y="172864"/>
                </a:cubicBezTo>
                <a:cubicBezTo>
                  <a:pt x="205140" y="172864"/>
                  <a:pt x="191424" y="157605"/>
                  <a:pt x="193310" y="140118"/>
                </a:cubicBezTo>
                <a:lnTo>
                  <a:pt x="194681" y="127344"/>
                </a:lnTo>
                <a:cubicBezTo>
                  <a:pt x="195753" y="117358"/>
                  <a:pt x="192367" y="107456"/>
                  <a:pt x="185509" y="100170"/>
                </a:cubicBezTo>
                <a:lnTo>
                  <a:pt x="178265" y="92540"/>
                </a:lnTo>
                <a:cubicBezTo>
                  <a:pt x="173850" y="87868"/>
                  <a:pt x="171407" y="81696"/>
                  <a:pt x="171407" y="75267"/>
                </a:cubicBezTo>
                <a:cubicBezTo>
                  <a:pt x="171407" y="66608"/>
                  <a:pt x="175865" y="58550"/>
                  <a:pt x="183194" y="53964"/>
                </a:cubicBezTo>
                <a:lnTo>
                  <a:pt x="185423" y="52592"/>
                </a:lnTo>
                <a:lnTo>
                  <a:pt x="185380" y="52549"/>
                </a:lnTo>
                <a:moveTo>
                  <a:pt x="201239" y="27432"/>
                </a:moveTo>
                <a:cubicBezTo>
                  <a:pt x="191767" y="27432"/>
                  <a:pt x="182466" y="30089"/>
                  <a:pt x="174450" y="35147"/>
                </a:cubicBezTo>
                <a:lnTo>
                  <a:pt x="172222" y="36519"/>
                </a:lnTo>
                <a:cubicBezTo>
                  <a:pt x="158891" y="44877"/>
                  <a:pt x="150790" y="59493"/>
                  <a:pt x="150790" y="75267"/>
                </a:cubicBezTo>
                <a:cubicBezTo>
                  <a:pt x="150790" y="86925"/>
                  <a:pt x="155248" y="98198"/>
                  <a:pt x="163263" y="106685"/>
                </a:cubicBezTo>
                <a:lnTo>
                  <a:pt x="170464" y="114271"/>
                </a:lnTo>
                <a:lnTo>
                  <a:pt x="157563" y="120744"/>
                </a:lnTo>
                <a:cubicBezTo>
                  <a:pt x="149419" y="124816"/>
                  <a:pt x="144275" y="133131"/>
                  <a:pt x="144275" y="142218"/>
                </a:cubicBezTo>
                <a:lnTo>
                  <a:pt x="144275" y="236601"/>
                </a:lnTo>
                <a:cubicBezTo>
                  <a:pt x="144275" y="242302"/>
                  <a:pt x="148861" y="246888"/>
                  <a:pt x="154562" y="246888"/>
                </a:cubicBezTo>
                <a:cubicBezTo>
                  <a:pt x="160263" y="246888"/>
                  <a:pt x="164849" y="242302"/>
                  <a:pt x="164849" y="236601"/>
                </a:cubicBezTo>
                <a:lnTo>
                  <a:pt x="164849" y="142218"/>
                </a:lnTo>
                <a:cubicBezTo>
                  <a:pt x="164849" y="140932"/>
                  <a:pt x="165578" y="139732"/>
                  <a:pt x="166735" y="139132"/>
                </a:cubicBezTo>
                <a:lnTo>
                  <a:pt x="173079" y="135960"/>
                </a:lnTo>
                <a:lnTo>
                  <a:pt x="172864" y="137932"/>
                </a:lnTo>
                <a:cubicBezTo>
                  <a:pt x="169693" y="167592"/>
                  <a:pt x="192967" y="193438"/>
                  <a:pt x="222756" y="193438"/>
                </a:cubicBezTo>
                <a:cubicBezTo>
                  <a:pt x="246031" y="193438"/>
                  <a:pt x="267548" y="177108"/>
                  <a:pt x="271320" y="152333"/>
                </a:cubicBezTo>
                <a:cubicBezTo>
                  <a:pt x="272691" y="143375"/>
                  <a:pt x="274063" y="132059"/>
                  <a:pt x="274063" y="122201"/>
                </a:cubicBezTo>
                <a:cubicBezTo>
                  <a:pt x="274063" y="78610"/>
                  <a:pt x="249117" y="50921"/>
                  <a:pt x="235658" y="39091"/>
                </a:cubicBezTo>
                <a:cubicBezTo>
                  <a:pt x="225628" y="30261"/>
                  <a:pt x="213370" y="27432"/>
                  <a:pt x="203083" y="27432"/>
                </a:cubicBezTo>
                <a:lnTo>
                  <a:pt x="201282" y="27432"/>
                </a:lnTo>
                <a:lnTo>
                  <a:pt x="201239" y="27432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rot="5400000">
            <a:off x="392051" y="1023629"/>
            <a:ext cx="5416846" cy="6239327"/>
          </a:xfrm>
          <a:custGeom>
            <a:avLst/>
            <a:gdLst/>
            <a:ahLst/>
            <a:cxnLst/>
            <a:rect l="l" t="t" r="r" b="b"/>
            <a:pathLst>
              <a:path w="5416846" h="6239327">
                <a:moveTo>
                  <a:pt x="0" y="6239327"/>
                </a:moveTo>
                <a:lnTo>
                  <a:pt x="0" y="0"/>
                </a:lnTo>
                <a:lnTo>
                  <a:pt x="5416846" y="0"/>
                </a:lnTo>
                <a:lnTo>
                  <a:pt x="5416846" y="6239327"/>
                </a:lnTo>
                <a:lnTo>
                  <a:pt x="0" y="623932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095969" y="447"/>
            <a:ext cx="6095968" cy="6857107"/>
          </a:xfrm>
          <a:custGeom>
            <a:avLst/>
            <a:gdLst/>
            <a:ahLst/>
            <a:cxnLst/>
            <a:rect l="l" t="t" r="r" b="b"/>
            <a:pathLst>
              <a:path w="6095968" h="6857107">
                <a:moveTo>
                  <a:pt x="0" y="6857107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857107"/>
                </a:lnTo>
                <a:lnTo>
                  <a:pt x="0" y="6857107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063369" y="1430262"/>
            <a:ext cx="3573988" cy="4518892"/>
          </a:xfrm>
          <a:custGeom>
            <a:avLst/>
            <a:gdLst/>
            <a:ahLst/>
            <a:cxnLst/>
            <a:rect l="l" t="t" r="r" b="b"/>
            <a:pathLst>
              <a:path w="3573988" h="4518892">
                <a:moveTo>
                  <a:pt x="82523" y="4518892"/>
                </a:moveTo>
                <a:cubicBezTo>
                  <a:pt x="36947" y="4518892"/>
                  <a:pt x="0" y="4481945"/>
                  <a:pt x="0" y="4436369"/>
                </a:cubicBezTo>
                <a:lnTo>
                  <a:pt x="0" y="82523"/>
                </a:lnTo>
                <a:cubicBezTo>
                  <a:pt x="0" y="36947"/>
                  <a:pt x="36947" y="0"/>
                  <a:pt x="82523" y="0"/>
                </a:cubicBezTo>
                <a:lnTo>
                  <a:pt x="3491465" y="0"/>
                </a:lnTo>
                <a:cubicBezTo>
                  <a:pt x="3537041" y="0"/>
                  <a:pt x="3573988" y="36947"/>
                  <a:pt x="3573988" y="82523"/>
                </a:cubicBezTo>
                <a:lnTo>
                  <a:pt x="3573988" y="4436369"/>
                </a:lnTo>
                <a:cubicBezTo>
                  <a:pt x="3573988" y="4481945"/>
                  <a:pt x="3537041" y="4518892"/>
                  <a:pt x="3491465" y="4518892"/>
                </a:cubicBezTo>
                <a:lnTo>
                  <a:pt x="82523" y="4518892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39" y="1434868"/>
            <a:ext cx="3573988" cy="4518892"/>
          </a:xfrm>
          <a:custGeom>
            <a:avLst/>
            <a:gdLst/>
            <a:ahLst/>
            <a:cxnLst/>
            <a:rect l="l" t="t" r="r" b="b"/>
            <a:pathLst>
              <a:path w="3573988" h="4518892">
                <a:moveTo>
                  <a:pt x="82523" y="4518892"/>
                </a:moveTo>
                <a:cubicBezTo>
                  <a:pt x="36947" y="4518892"/>
                  <a:pt x="0" y="4481945"/>
                  <a:pt x="0" y="4436369"/>
                </a:cubicBezTo>
                <a:lnTo>
                  <a:pt x="0" y="82523"/>
                </a:lnTo>
                <a:cubicBezTo>
                  <a:pt x="0" y="36947"/>
                  <a:pt x="36947" y="0"/>
                  <a:pt x="82523" y="0"/>
                </a:cubicBezTo>
                <a:lnTo>
                  <a:pt x="3491465" y="0"/>
                </a:lnTo>
                <a:cubicBezTo>
                  <a:pt x="3537041" y="0"/>
                  <a:pt x="3573988" y="36947"/>
                  <a:pt x="3573988" y="82523"/>
                </a:cubicBezTo>
                <a:lnTo>
                  <a:pt x="3573988" y="4436369"/>
                </a:lnTo>
                <a:cubicBezTo>
                  <a:pt x="3573988" y="4481945"/>
                  <a:pt x="3537041" y="4518892"/>
                  <a:pt x="3491465" y="4518892"/>
                </a:cubicBezTo>
                <a:lnTo>
                  <a:pt x="82523" y="4518892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312076" y="1434868"/>
            <a:ext cx="3573988" cy="4518892"/>
          </a:xfrm>
          <a:custGeom>
            <a:avLst/>
            <a:gdLst/>
            <a:ahLst/>
            <a:cxnLst/>
            <a:rect l="l" t="t" r="r" b="b"/>
            <a:pathLst>
              <a:path w="3573988" h="4518892">
                <a:moveTo>
                  <a:pt x="82523" y="4518892"/>
                </a:moveTo>
                <a:cubicBezTo>
                  <a:pt x="36947" y="4518892"/>
                  <a:pt x="0" y="4481945"/>
                  <a:pt x="0" y="4436369"/>
                </a:cubicBezTo>
                <a:lnTo>
                  <a:pt x="0" y="82523"/>
                </a:lnTo>
                <a:cubicBezTo>
                  <a:pt x="0" y="36947"/>
                  <a:pt x="36947" y="0"/>
                  <a:pt x="82523" y="0"/>
                </a:cubicBezTo>
                <a:lnTo>
                  <a:pt x="3491465" y="0"/>
                </a:lnTo>
                <a:cubicBezTo>
                  <a:pt x="3537041" y="0"/>
                  <a:pt x="3573988" y="36947"/>
                  <a:pt x="3573988" y="82523"/>
                </a:cubicBezTo>
                <a:lnTo>
                  <a:pt x="3573988" y="4436369"/>
                </a:lnTo>
                <a:cubicBezTo>
                  <a:pt x="3573988" y="4481945"/>
                  <a:pt x="3537041" y="4518892"/>
                  <a:pt x="3491465" y="4518892"/>
                </a:cubicBezTo>
                <a:lnTo>
                  <a:pt x="82523" y="4518892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 y Función de los Uréteres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8243369" y="2665125"/>
            <a:ext cx="3218672" cy="3017520"/>
          </a:xfrm>
          <a:custGeom>
            <a:avLst/>
            <a:gdLst/>
            <a:ahLst/>
            <a:cxnLst/>
            <a:rect l="l" t="t" r="r" b="b"/>
            <a:pathLst>
              <a:path w="3218672" h="3017520">
                <a:moveTo>
                  <a:pt x="0" y="301752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uréteres utilizan movimientos peristálticos para mover la orina hacia la vejiga.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Estos movimientos son ondas de contracción que se inician por la distensión de los uréteres.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243369" y="2115277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Movimientos Peristálticos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8243369" y="162227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93105" y="71057"/>
                </a:moveTo>
                <a:cubicBezTo>
                  <a:pt x="139829" y="71057"/>
                  <a:pt x="96585" y="114300"/>
                  <a:pt x="96585" y="167576"/>
                </a:cubicBezTo>
                <a:cubicBezTo>
                  <a:pt x="96585" y="209677"/>
                  <a:pt x="62486" y="243776"/>
                  <a:pt x="20385" y="243776"/>
                </a:cubicBezTo>
                <a:cubicBezTo>
                  <a:pt x="11939" y="243776"/>
                  <a:pt x="5145" y="236982"/>
                  <a:pt x="5145" y="228536"/>
                </a:cubicBezTo>
                <a:cubicBezTo>
                  <a:pt x="5145" y="220091"/>
                  <a:pt x="11939" y="213296"/>
                  <a:pt x="20385" y="213296"/>
                </a:cubicBezTo>
                <a:cubicBezTo>
                  <a:pt x="45658" y="213296"/>
                  <a:pt x="66105" y="192849"/>
                  <a:pt x="66105" y="167576"/>
                </a:cubicBezTo>
                <a:cubicBezTo>
                  <a:pt x="66105" y="97409"/>
                  <a:pt x="122938" y="40576"/>
                  <a:pt x="193105" y="40576"/>
                </a:cubicBezTo>
                <a:cubicBezTo>
                  <a:pt x="236094" y="40576"/>
                  <a:pt x="274067" y="61912"/>
                  <a:pt x="296991" y="94552"/>
                </a:cubicBezTo>
                <a:cubicBezTo>
                  <a:pt x="300992" y="100203"/>
                  <a:pt x="300674" y="107823"/>
                  <a:pt x="296165" y="113157"/>
                </a:cubicBezTo>
                <a:cubicBezTo>
                  <a:pt x="291657" y="118491"/>
                  <a:pt x="284228" y="120079"/>
                  <a:pt x="278004" y="117094"/>
                </a:cubicBezTo>
                <a:cubicBezTo>
                  <a:pt x="270765" y="113601"/>
                  <a:pt x="262637" y="111696"/>
                  <a:pt x="254065" y="111696"/>
                </a:cubicBezTo>
                <a:cubicBezTo>
                  <a:pt x="223204" y="111696"/>
                  <a:pt x="198185" y="136715"/>
                  <a:pt x="198185" y="167576"/>
                </a:cubicBezTo>
                <a:cubicBezTo>
                  <a:pt x="198185" y="192849"/>
                  <a:pt x="218632" y="213296"/>
                  <a:pt x="243905" y="213296"/>
                </a:cubicBezTo>
                <a:cubicBezTo>
                  <a:pt x="262193" y="213296"/>
                  <a:pt x="281052" y="203581"/>
                  <a:pt x="294705" y="191770"/>
                </a:cubicBezTo>
                <a:cubicBezTo>
                  <a:pt x="300483" y="186626"/>
                  <a:pt x="309183" y="186626"/>
                  <a:pt x="314961" y="191770"/>
                </a:cubicBezTo>
                <a:cubicBezTo>
                  <a:pt x="325693" y="201359"/>
                  <a:pt x="339917" y="208788"/>
                  <a:pt x="353887" y="211963"/>
                </a:cubicBezTo>
                <a:cubicBezTo>
                  <a:pt x="362078" y="213804"/>
                  <a:pt x="367286" y="221933"/>
                  <a:pt x="365444" y="230187"/>
                </a:cubicBezTo>
                <a:cubicBezTo>
                  <a:pt x="363602" y="238442"/>
                  <a:pt x="355474" y="243586"/>
                  <a:pt x="347219" y="241744"/>
                </a:cubicBezTo>
                <a:cubicBezTo>
                  <a:pt x="328995" y="237680"/>
                  <a:pt x="314009" y="228727"/>
                  <a:pt x="304865" y="222440"/>
                </a:cubicBezTo>
                <a:cubicBezTo>
                  <a:pt x="287021" y="234823"/>
                  <a:pt x="265876" y="243903"/>
                  <a:pt x="243905" y="243903"/>
                </a:cubicBezTo>
                <a:cubicBezTo>
                  <a:pt x="201804" y="243903"/>
                  <a:pt x="167705" y="209804"/>
                  <a:pt x="167705" y="167703"/>
                </a:cubicBezTo>
                <a:cubicBezTo>
                  <a:pt x="167705" y="125222"/>
                  <a:pt x="198375" y="89852"/>
                  <a:pt x="238825" y="82677"/>
                </a:cubicBezTo>
                <a:cubicBezTo>
                  <a:pt x="225236" y="75247"/>
                  <a:pt x="209678" y="71056"/>
                  <a:pt x="193105" y="71056"/>
                </a:cubicBezTo>
                <a:lnTo>
                  <a:pt x="193105" y="71057"/>
                </a:lnTo>
                <a:moveTo>
                  <a:pt x="50865" y="273050"/>
                </a:moveTo>
                <a:cubicBezTo>
                  <a:pt x="56644" y="267907"/>
                  <a:pt x="65343" y="267907"/>
                  <a:pt x="71122" y="273050"/>
                </a:cubicBezTo>
                <a:cubicBezTo>
                  <a:pt x="84774" y="284861"/>
                  <a:pt x="103634" y="294577"/>
                  <a:pt x="121922" y="294577"/>
                </a:cubicBezTo>
                <a:cubicBezTo>
                  <a:pt x="140210" y="294577"/>
                  <a:pt x="159069" y="284861"/>
                  <a:pt x="172721" y="273050"/>
                </a:cubicBezTo>
                <a:cubicBezTo>
                  <a:pt x="178500" y="267907"/>
                  <a:pt x="187199" y="267907"/>
                  <a:pt x="192978" y="273050"/>
                </a:cubicBezTo>
                <a:cubicBezTo>
                  <a:pt x="206694" y="284861"/>
                  <a:pt x="225490" y="294577"/>
                  <a:pt x="243778" y="294577"/>
                </a:cubicBezTo>
                <a:cubicBezTo>
                  <a:pt x="262066" y="294577"/>
                  <a:pt x="280925" y="284861"/>
                  <a:pt x="294578" y="273050"/>
                </a:cubicBezTo>
                <a:cubicBezTo>
                  <a:pt x="300356" y="267907"/>
                  <a:pt x="309056" y="267907"/>
                  <a:pt x="314834" y="273050"/>
                </a:cubicBezTo>
                <a:cubicBezTo>
                  <a:pt x="325566" y="282639"/>
                  <a:pt x="339790" y="290068"/>
                  <a:pt x="353760" y="293243"/>
                </a:cubicBezTo>
                <a:cubicBezTo>
                  <a:pt x="361952" y="295085"/>
                  <a:pt x="367159" y="303213"/>
                  <a:pt x="365317" y="311468"/>
                </a:cubicBezTo>
                <a:cubicBezTo>
                  <a:pt x="363476" y="319723"/>
                  <a:pt x="355347" y="324866"/>
                  <a:pt x="347093" y="323024"/>
                </a:cubicBezTo>
                <a:cubicBezTo>
                  <a:pt x="328868" y="318960"/>
                  <a:pt x="313882" y="310007"/>
                  <a:pt x="304738" y="303720"/>
                </a:cubicBezTo>
                <a:cubicBezTo>
                  <a:pt x="286895" y="316103"/>
                  <a:pt x="265749" y="325183"/>
                  <a:pt x="243778" y="325183"/>
                </a:cubicBezTo>
                <a:cubicBezTo>
                  <a:pt x="221807" y="325183"/>
                  <a:pt x="200661" y="316103"/>
                  <a:pt x="182818" y="303720"/>
                </a:cubicBezTo>
                <a:cubicBezTo>
                  <a:pt x="164975" y="316103"/>
                  <a:pt x="143829" y="325183"/>
                  <a:pt x="121858" y="325183"/>
                </a:cubicBezTo>
                <a:cubicBezTo>
                  <a:pt x="99887" y="325183"/>
                  <a:pt x="78741" y="316103"/>
                  <a:pt x="60898" y="303720"/>
                </a:cubicBezTo>
                <a:cubicBezTo>
                  <a:pt x="51754" y="310070"/>
                  <a:pt x="36768" y="318960"/>
                  <a:pt x="18543" y="323024"/>
                </a:cubicBezTo>
                <a:cubicBezTo>
                  <a:pt x="10352" y="324866"/>
                  <a:pt x="2160" y="319722"/>
                  <a:pt x="319" y="311468"/>
                </a:cubicBezTo>
                <a:cubicBezTo>
                  <a:pt x="-1522" y="303212"/>
                  <a:pt x="3621" y="295085"/>
                  <a:pt x="11876" y="293243"/>
                </a:cubicBezTo>
                <a:cubicBezTo>
                  <a:pt x="25973" y="290068"/>
                  <a:pt x="39816" y="282575"/>
                  <a:pt x="50738" y="273114"/>
                </a:cubicBezTo>
                <a:lnTo>
                  <a:pt x="50865" y="273050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492076" y="2669731"/>
            <a:ext cx="3218672" cy="3017520"/>
          </a:xfrm>
          <a:custGeom>
            <a:avLst/>
            <a:gdLst/>
            <a:ahLst/>
            <a:cxnLst/>
            <a:rect l="l" t="t" r="r" b="b"/>
            <a:pathLst>
              <a:path w="3218672" h="3017520">
                <a:moveTo>
                  <a:pt x="0" y="301752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capa muscular permite la contracción y el movimiento de la orina.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Está formada por músculo liso, organizado en capas circular y longitudinal.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492076" y="2119883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Muscular</a:t>
            </a:r>
            <a:endParaRPr lang="en-US" sz="1600" b="1" dirty="0"/>
          </a:p>
        </p:txBody>
      </p:sp>
      <p:sp>
        <p:nvSpPr>
          <p:cNvPr id="16" name="Text 14"/>
          <p:cNvSpPr/>
          <p:nvPr/>
        </p:nvSpPr>
        <p:spPr>
          <a:xfrm>
            <a:off x="4492076" y="162227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90800" y="5050"/>
                </a:moveTo>
                <a:cubicBezTo>
                  <a:pt x="284085" y="11765"/>
                  <a:pt x="284085" y="22623"/>
                  <a:pt x="290800" y="29267"/>
                </a:cubicBezTo>
                <a:lnTo>
                  <a:pt x="301515" y="39983"/>
                </a:lnTo>
                <a:lnTo>
                  <a:pt x="274369" y="67272"/>
                </a:lnTo>
                <a:lnTo>
                  <a:pt x="235078" y="27910"/>
                </a:lnTo>
                <a:cubicBezTo>
                  <a:pt x="228363" y="21195"/>
                  <a:pt x="217505" y="21195"/>
                  <a:pt x="210861" y="27910"/>
                </a:cubicBezTo>
                <a:cubicBezTo>
                  <a:pt x="204217" y="34625"/>
                  <a:pt x="204146" y="45483"/>
                  <a:pt x="210861" y="52127"/>
                </a:cubicBezTo>
                <a:lnTo>
                  <a:pt x="262296" y="103562"/>
                </a:lnTo>
                <a:lnTo>
                  <a:pt x="313731" y="154997"/>
                </a:lnTo>
                <a:cubicBezTo>
                  <a:pt x="320446" y="161712"/>
                  <a:pt x="331305" y="161712"/>
                  <a:pt x="337948" y="154997"/>
                </a:cubicBezTo>
                <a:cubicBezTo>
                  <a:pt x="344592" y="148282"/>
                  <a:pt x="344664" y="137423"/>
                  <a:pt x="337948" y="130780"/>
                </a:cubicBezTo>
                <a:lnTo>
                  <a:pt x="298658" y="91489"/>
                </a:lnTo>
                <a:lnTo>
                  <a:pt x="325804" y="64271"/>
                </a:lnTo>
                <a:lnTo>
                  <a:pt x="336520" y="74987"/>
                </a:lnTo>
                <a:cubicBezTo>
                  <a:pt x="343235" y="81702"/>
                  <a:pt x="354093" y="81702"/>
                  <a:pt x="360737" y="74987"/>
                </a:cubicBezTo>
                <a:cubicBezTo>
                  <a:pt x="367381" y="68272"/>
                  <a:pt x="367452" y="57413"/>
                  <a:pt x="360737" y="50770"/>
                </a:cubicBezTo>
                <a:lnTo>
                  <a:pt x="337948" y="27910"/>
                </a:lnTo>
                <a:lnTo>
                  <a:pt x="315088" y="5050"/>
                </a:lnTo>
                <a:cubicBezTo>
                  <a:pt x="308373" y="-1665"/>
                  <a:pt x="297515" y="-1665"/>
                  <a:pt x="290871" y="5050"/>
                </a:cubicBezTo>
                <a:lnTo>
                  <a:pt x="290800" y="5050"/>
                </a:lnTo>
                <a:moveTo>
                  <a:pt x="193930" y="67629"/>
                </a:moveTo>
                <a:lnTo>
                  <a:pt x="57485" y="204075"/>
                </a:lnTo>
                <a:cubicBezTo>
                  <a:pt x="49984" y="211647"/>
                  <a:pt x="45769" y="221791"/>
                  <a:pt x="45769" y="232435"/>
                </a:cubicBezTo>
                <a:lnTo>
                  <a:pt x="45769" y="295872"/>
                </a:lnTo>
                <a:lnTo>
                  <a:pt x="5050" y="336520"/>
                </a:lnTo>
                <a:cubicBezTo>
                  <a:pt x="-1665" y="343235"/>
                  <a:pt x="-1665" y="354093"/>
                  <a:pt x="5050" y="360737"/>
                </a:cubicBezTo>
                <a:cubicBezTo>
                  <a:pt x="11765" y="367381"/>
                  <a:pt x="22623" y="367452"/>
                  <a:pt x="29267" y="360737"/>
                </a:cubicBezTo>
                <a:lnTo>
                  <a:pt x="69986" y="320018"/>
                </a:lnTo>
                <a:lnTo>
                  <a:pt x="133423" y="320018"/>
                </a:lnTo>
                <a:cubicBezTo>
                  <a:pt x="144067" y="320018"/>
                  <a:pt x="154211" y="315803"/>
                  <a:pt x="161712" y="308302"/>
                </a:cubicBezTo>
                <a:lnTo>
                  <a:pt x="298158" y="171856"/>
                </a:lnTo>
                <a:cubicBezTo>
                  <a:pt x="297943" y="171642"/>
                  <a:pt x="297658" y="171428"/>
                  <a:pt x="297443" y="171142"/>
                </a:cubicBezTo>
                <a:lnTo>
                  <a:pt x="273869" y="147567"/>
                </a:lnTo>
                <a:lnTo>
                  <a:pt x="137423" y="284013"/>
                </a:lnTo>
                <a:cubicBezTo>
                  <a:pt x="136352" y="285085"/>
                  <a:pt x="134923" y="285656"/>
                  <a:pt x="133351" y="285656"/>
                </a:cubicBezTo>
                <a:lnTo>
                  <a:pt x="80059" y="285799"/>
                </a:lnTo>
                <a:lnTo>
                  <a:pt x="80059" y="232435"/>
                </a:lnTo>
                <a:cubicBezTo>
                  <a:pt x="80059" y="230935"/>
                  <a:pt x="80631" y="229435"/>
                  <a:pt x="81702" y="228363"/>
                </a:cubicBezTo>
                <a:lnTo>
                  <a:pt x="101205" y="208861"/>
                </a:lnTo>
                <a:lnTo>
                  <a:pt x="117635" y="225291"/>
                </a:lnTo>
                <a:cubicBezTo>
                  <a:pt x="122064" y="229721"/>
                  <a:pt x="129351" y="229721"/>
                  <a:pt x="133780" y="225291"/>
                </a:cubicBezTo>
                <a:cubicBezTo>
                  <a:pt x="138209" y="220862"/>
                  <a:pt x="138209" y="213576"/>
                  <a:pt x="133780" y="209147"/>
                </a:cubicBezTo>
                <a:lnTo>
                  <a:pt x="117349" y="192716"/>
                </a:lnTo>
                <a:lnTo>
                  <a:pt x="146925" y="163141"/>
                </a:lnTo>
                <a:lnTo>
                  <a:pt x="163355" y="179571"/>
                </a:lnTo>
                <a:cubicBezTo>
                  <a:pt x="167784" y="184001"/>
                  <a:pt x="175071" y="184001"/>
                  <a:pt x="179500" y="179571"/>
                </a:cubicBezTo>
                <a:cubicBezTo>
                  <a:pt x="183929" y="175142"/>
                  <a:pt x="183929" y="167856"/>
                  <a:pt x="179500" y="163427"/>
                </a:cubicBezTo>
                <a:lnTo>
                  <a:pt x="163069" y="146996"/>
                </a:lnTo>
                <a:lnTo>
                  <a:pt x="192645" y="117421"/>
                </a:lnTo>
                <a:lnTo>
                  <a:pt x="209075" y="133851"/>
                </a:lnTo>
                <a:cubicBezTo>
                  <a:pt x="213504" y="138281"/>
                  <a:pt x="220791" y="138281"/>
                  <a:pt x="225220" y="133851"/>
                </a:cubicBezTo>
                <a:cubicBezTo>
                  <a:pt x="229649" y="129422"/>
                  <a:pt x="229649" y="122136"/>
                  <a:pt x="225220" y="117707"/>
                </a:cubicBezTo>
                <a:lnTo>
                  <a:pt x="208789" y="101276"/>
                </a:lnTo>
                <a:lnTo>
                  <a:pt x="218148" y="91918"/>
                </a:lnTo>
                <a:lnTo>
                  <a:pt x="194573" y="68343"/>
                </a:lnTo>
                <a:cubicBezTo>
                  <a:pt x="194359" y="68129"/>
                  <a:pt x="194145" y="67843"/>
                  <a:pt x="193859" y="67629"/>
                </a:cubicBezTo>
                <a:lnTo>
                  <a:pt x="193930" y="67629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728639" y="2669731"/>
            <a:ext cx="3218672" cy="3017520"/>
          </a:xfrm>
          <a:custGeom>
            <a:avLst/>
            <a:gdLst/>
            <a:ahLst/>
            <a:cxnLst/>
            <a:rect l="l" t="t" r="r" b="b"/>
            <a:pathLst>
              <a:path w="3218672" h="3017520">
                <a:moveTo>
                  <a:pt x="0" y="301752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uréteres son tubos musculares que transportan la orina desde los riñones hasta la vejiga.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Están compuestos por tres capas: mucosa, muscular y adventicia.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28639" y="2119883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 de los Uréteres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728639" y="162227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95098" y="36576"/>
                </a:moveTo>
                <a:cubicBezTo>
                  <a:pt x="81382" y="36576"/>
                  <a:pt x="65037" y="40348"/>
                  <a:pt x="51549" y="52178"/>
                </a:cubicBezTo>
                <a:cubicBezTo>
                  <a:pt x="33604" y="67894"/>
                  <a:pt x="343" y="104870"/>
                  <a:pt x="343" y="162992"/>
                </a:cubicBezTo>
                <a:cubicBezTo>
                  <a:pt x="343" y="176136"/>
                  <a:pt x="2172" y="191224"/>
                  <a:pt x="4000" y="203168"/>
                </a:cubicBezTo>
                <a:cubicBezTo>
                  <a:pt x="9087" y="236144"/>
                  <a:pt x="37776" y="257975"/>
                  <a:pt x="68751" y="257975"/>
                </a:cubicBezTo>
                <a:cubicBezTo>
                  <a:pt x="108528" y="257975"/>
                  <a:pt x="139503" y="223514"/>
                  <a:pt x="135274" y="183966"/>
                </a:cubicBezTo>
                <a:lnTo>
                  <a:pt x="134988" y="181051"/>
                </a:lnTo>
                <a:lnTo>
                  <a:pt x="144075" y="185566"/>
                </a:lnTo>
                <a:cubicBezTo>
                  <a:pt x="145618" y="186366"/>
                  <a:pt x="146590" y="187909"/>
                  <a:pt x="146590" y="189681"/>
                </a:cubicBezTo>
                <a:lnTo>
                  <a:pt x="146647" y="315468"/>
                </a:lnTo>
                <a:cubicBezTo>
                  <a:pt x="146647" y="323069"/>
                  <a:pt x="152762" y="329184"/>
                  <a:pt x="160363" y="329184"/>
                </a:cubicBezTo>
                <a:cubicBezTo>
                  <a:pt x="167964" y="329184"/>
                  <a:pt x="174079" y="323069"/>
                  <a:pt x="174079" y="315468"/>
                </a:cubicBezTo>
                <a:lnTo>
                  <a:pt x="174079" y="189624"/>
                </a:lnTo>
                <a:cubicBezTo>
                  <a:pt x="174079" y="177508"/>
                  <a:pt x="167221" y="166421"/>
                  <a:pt x="156362" y="160992"/>
                </a:cubicBezTo>
                <a:lnTo>
                  <a:pt x="138646" y="152133"/>
                </a:lnTo>
                <a:lnTo>
                  <a:pt x="148019" y="142189"/>
                </a:lnTo>
                <a:cubicBezTo>
                  <a:pt x="158706" y="130874"/>
                  <a:pt x="164649" y="115900"/>
                  <a:pt x="164649" y="100298"/>
                </a:cubicBezTo>
                <a:cubicBezTo>
                  <a:pt x="164649" y="79324"/>
                  <a:pt x="153848" y="59779"/>
                  <a:pt x="136074" y="48635"/>
                </a:cubicBezTo>
                <a:lnTo>
                  <a:pt x="133217" y="46863"/>
                </a:lnTo>
                <a:lnTo>
                  <a:pt x="125959" y="58407"/>
                </a:lnTo>
                <a:lnTo>
                  <a:pt x="133217" y="46863"/>
                </a:lnTo>
                <a:cubicBezTo>
                  <a:pt x="122530" y="40119"/>
                  <a:pt x="110128" y="36576"/>
                  <a:pt x="97498" y="36576"/>
                </a:cubicBezTo>
                <a:lnTo>
                  <a:pt x="95098" y="36576"/>
                </a:lnTo>
                <a:moveTo>
                  <a:pt x="69609" y="72809"/>
                </a:moveTo>
                <a:cubicBezTo>
                  <a:pt x="76810" y="66523"/>
                  <a:pt x="86068" y="64008"/>
                  <a:pt x="95098" y="64008"/>
                </a:cubicBezTo>
                <a:lnTo>
                  <a:pt x="97498" y="64008"/>
                </a:lnTo>
                <a:cubicBezTo>
                  <a:pt x="104985" y="64008"/>
                  <a:pt x="112300" y="66123"/>
                  <a:pt x="118643" y="70066"/>
                </a:cubicBezTo>
                <a:lnTo>
                  <a:pt x="121615" y="71895"/>
                </a:lnTo>
                <a:cubicBezTo>
                  <a:pt x="131388" y="78010"/>
                  <a:pt x="137331" y="88754"/>
                  <a:pt x="137331" y="100298"/>
                </a:cubicBezTo>
                <a:cubicBezTo>
                  <a:pt x="137331" y="108871"/>
                  <a:pt x="134074" y="117100"/>
                  <a:pt x="128187" y="123330"/>
                </a:cubicBezTo>
                <a:lnTo>
                  <a:pt x="118529" y="133502"/>
                </a:lnTo>
                <a:cubicBezTo>
                  <a:pt x="109328" y="143218"/>
                  <a:pt x="104870" y="156477"/>
                  <a:pt x="106299" y="169736"/>
                </a:cubicBezTo>
                <a:lnTo>
                  <a:pt x="108128" y="186766"/>
                </a:lnTo>
                <a:cubicBezTo>
                  <a:pt x="110585" y="210083"/>
                  <a:pt x="92297" y="230429"/>
                  <a:pt x="68866" y="230429"/>
                </a:cubicBezTo>
                <a:cubicBezTo>
                  <a:pt x="50349" y="230429"/>
                  <a:pt x="34061" y="217513"/>
                  <a:pt x="31204" y="198939"/>
                </a:cubicBezTo>
                <a:cubicBezTo>
                  <a:pt x="29432" y="187395"/>
                  <a:pt x="27832" y="173965"/>
                  <a:pt x="27832" y="162935"/>
                </a:cubicBezTo>
                <a:cubicBezTo>
                  <a:pt x="27832" y="116072"/>
                  <a:pt x="54578" y="86011"/>
                  <a:pt x="69666" y="72752"/>
                </a:cubicBezTo>
                <a:lnTo>
                  <a:pt x="69609" y="72809"/>
                </a:lnTo>
                <a:moveTo>
                  <a:pt x="247174" y="70066"/>
                </a:moveTo>
                <a:cubicBezTo>
                  <a:pt x="253517" y="66123"/>
                  <a:pt x="260833" y="64008"/>
                  <a:pt x="268319" y="64008"/>
                </a:cubicBezTo>
                <a:lnTo>
                  <a:pt x="270720" y="64008"/>
                </a:lnTo>
                <a:cubicBezTo>
                  <a:pt x="279749" y="64008"/>
                  <a:pt x="289008" y="66523"/>
                  <a:pt x="296208" y="72809"/>
                </a:cubicBezTo>
                <a:cubicBezTo>
                  <a:pt x="311296" y="86068"/>
                  <a:pt x="338042" y="116129"/>
                  <a:pt x="338042" y="162992"/>
                </a:cubicBezTo>
                <a:cubicBezTo>
                  <a:pt x="338042" y="174022"/>
                  <a:pt x="336442" y="187395"/>
                  <a:pt x="334670" y="198996"/>
                </a:cubicBezTo>
                <a:cubicBezTo>
                  <a:pt x="331813" y="217570"/>
                  <a:pt x="315525" y="230486"/>
                  <a:pt x="297009" y="230486"/>
                </a:cubicBezTo>
                <a:cubicBezTo>
                  <a:pt x="273520" y="230486"/>
                  <a:pt x="255232" y="210141"/>
                  <a:pt x="257747" y="186823"/>
                </a:cubicBezTo>
                <a:lnTo>
                  <a:pt x="259575" y="169793"/>
                </a:lnTo>
                <a:cubicBezTo>
                  <a:pt x="261004" y="156477"/>
                  <a:pt x="256489" y="143275"/>
                  <a:pt x="247345" y="133560"/>
                </a:cubicBezTo>
                <a:lnTo>
                  <a:pt x="237687" y="123387"/>
                </a:lnTo>
                <a:cubicBezTo>
                  <a:pt x="231800" y="117158"/>
                  <a:pt x="228543" y="108928"/>
                  <a:pt x="228543" y="100355"/>
                </a:cubicBezTo>
                <a:cubicBezTo>
                  <a:pt x="228543" y="88811"/>
                  <a:pt x="234486" y="78067"/>
                  <a:pt x="244259" y="71952"/>
                </a:cubicBezTo>
                <a:lnTo>
                  <a:pt x="247231" y="70123"/>
                </a:lnTo>
                <a:lnTo>
                  <a:pt x="247174" y="70066"/>
                </a:lnTo>
                <a:moveTo>
                  <a:pt x="268319" y="36576"/>
                </a:moveTo>
                <a:cubicBezTo>
                  <a:pt x="255689" y="36576"/>
                  <a:pt x="243288" y="40119"/>
                  <a:pt x="232601" y="46863"/>
                </a:cubicBezTo>
                <a:lnTo>
                  <a:pt x="229629" y="48692"/>
                </a:lnTo>
                <a:cubicBezTo>
                  <a:pt x="211855" y="59836"/>
                  <a:pt x="201054" y="79324"/>
                  <a:pt x="201054" y="100355"/>
                </a:cubicBezTo>
                <a:cubicBezTo>
                  <a:pt x="201054" y="115900"/>
                  <a:pt x="206997" y="130931"/>
                  <a:pt x="217684" y="142246"/>
                </a:cubicBezTo>
                <a:lnTo>
                  <a:pt x="227286" y="152362"/>
                </a:lnTo>
                <a:lnTo>
                  <a:pt x="210083" y="160992"/>
                </a:lnTo>
                <a:cubicBezTo>
                  <a:pt x="199225" y="166421"/>
                  <a:pt x="192367" y="177508"/>
                  <a:pt x="192367" y="189624"/>
                </a:cubicBezTo>
                <a:lnTo>
                  <a:pt x="192367" y="315468"/>
                </a:lnTo>
                <a:cubicBezTo>
                  <a:pt x="192367" y="323069"/>
                  <a:pt x="198482" y="329184"/>
                  <a:pt x="206083" y="329184"/>
                </a:cubicBezTo>
                <a:cubicBezTo>
                  <a:pt x="213684" y="329184"/>
                  <a:pt x="219799" y="323069"/>
                  <a:pt x="219799" y="315468"/>
                </a:cubicBezTo>
                <a:lnTo>
                  <a:pt x="219799" y="189624"/>
                </a:lnTo>
                <a:cubicBezTo>
                  <a:pt x="219799" y="187909"/>
                  <a:pt x="220770" y="186309"/>
                  <a:pt x="222314" y="185509"/>
                </a:cubicBezTo>
                <a:lnTo>
                  <a:pt x="230772" y="181280"/>
                </a:lnTo>
                <a:lnTo>
                  <a:pt x="230486" y="183909"/>
                </a:lnTo>
                <a:cubicBezTo>
                  <a:pt x="226257" y="223457"/>
                  <a:pt x="257289" y="257918"/>
                  <a:pt x="297009" y="257918"/>
                </a:cubicBezTo>
                <a:cubicBezTo>
                  <a:pt x="328041" y="257918"/>
                  <a:pt x="356730" y="236144"/>
                  <a:pt x="361760" y="203111"/>
                </a:cubicBezTo>
                <a:cubicBezTo>
                  <a:pt x="363588" y="191167"/>
                  <a:pt x="365417" y="176079"/>
                  <a:pt x="365417" y="162935"/>
                </a:cubicBezTo>
                <a:cubicBezTo>
                  <a:pt x="365417" y="104813"/>
                  <a:pt x="332156" y="67894"/>
                  <a:pt x="314211" y="52121"/>
                </a:cubicBezTo>
                <a:cubicBezTo>
                  <a:pt x="300838" y="40348"/>
                  <a:pt x="284493" y="36576"/>
                  <a:pt x="270777" y="36576"/>
                </a:cubicBezTo>
                <a:lnTo>
                  <a:pt x="268376" y="36576"/>
                </a:lnTo>
                <a:lnTo>
                  <a:pt x="268319" y="36576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V="1">
            <a:off x="6095969" y="447"/>
            <a:ext cx="6095968" cy="6857107"/>
          </a:xfrm>
          <a:custGeom>
            <a:avLst/>
            <a:gdLst/>
            <a:ahLst/>
            <a:cxnLst/>
            <a:rect l="l" t="t" r="r" b="b"/>
            <a:pathLst>
              <a:path w="6095968" h="6857107">
                <a:moveTo>
                  <a:pt x="0" y="6857107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366055" y="175572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4212703" y="175572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059351" y="175572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082116" y="2998131"/>
            <a:ext cx="2560320" cy="2872393"/>
          </a:xfrm>
          <a:custGeom>
            <a:avLst/>
            <a:gdLst/>
            <a:ahLst/>
            <a:cxnLst/>
            <a:rect l="l" t="t" r="r" b="b"/>
            <a:pathLst>
              <a:path w="2560320" h="2872393">
                <a:moveTo>
                  <a:pt x="169391" y="2872393"/>
                </a:moveTo>
                <a:cubicBezTo>
                  <a:pt x="75839" y="2872393"/>
                  <a:pt x="0" y="2796554"/>
                  <a:pt x="0" y="2703002"/>
                </a:cubicBezTo>
                <a:lnTo>
                  <a:pt x="0" y="169391"/>
                </a:lnTo>
                <a:cubicBezTo>
                  <a:pt x="0" y="75839"/>
                  <a:pt x="75839" y="0"/>
                  <a:pt x="169391" y="0"/>
                </a:cubicBezTo>
                <a:lnTo>
                  <a:pt x="2390929" y="0"/>
                </a:lnTo>
                <a:cubicBezTo>
                  <a:pt x="2484481" y="0"/>
                  <a:pt x="2560320" y="75839"/>
                  <a:pt x="2560320" y="169391"/>
                </a:cubicBezTo>
                <a:lnTo>
                  <a:pt x="2560320" y="2703002"/>
                </a:lnTo>
                <a:cubicBezTo>
                  <a:pt x="2560320" y="2796554"/>
                  <a:pt x="2484481" y="2872393"/>
                  <a:pt x="2390929" y="2872393"/>
                </a:cubicBezTo>
                <a:lnTo>
                  <a:pt x="169391" y="2872393"/>
                </a:ln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236391" y="2998131"/>
            <a:ext cx="2560320" cy="2872393"/>
          </a:xfrm>
          <a:custGeom>
            <a:avLst/>
            <a:gdLst/>
            <a:ahLst/>
            <a:cxnLst/>
            <a:rect l="l" t="t" r="r" b="b"/>
            <a:pathLst>
              <a:path w="2560320" h="2872393">
                <a:moveTo>
                  <a:pt x="169391" y="2872393"/>
                </a:moveTo>
                <a:cubicBezTo>
                  <a:pt x="75839" y="2872393"/>
                  <a:pt x="0" y="2796554"/>
                  <a:pt x="0" y="2703002"/>
                </a:cubicBezTo>
                <a:lnTo>
                  <a:pt x="0" y="169391"/>
                </a:lnTo>
                <a:cubicBezTo>
                  <a:pt x="0" y="75839"/>
                  <a:pt x="75839" y="0"/>
                  <a:pt x="169391" y="0"/>
                </a:cubicBezTo>
                <a:lnTo>
                  <a:pt x="2390929" y="0"/>
                </a:lnTo>
                <a:cubicBezTo>
                  <a:pt x="2484481" y="0"/>
                  <a:pt x="2560320" y="75839"/>
                  <a:pt x="2560320" y="169391"/>
                </a:cubicBezTo>
                <a:lnTo>
                  <a:pt x="2560320" y="2703002"/>
                </a:lnTo>
                <a:cubicBezTo>
                  <a:pt x="2560320" y="2796554"/>
                  <a:pt x="2484481" y="2872393"/>
                  <a:pt x="2390929" y="2872393"/>
                </a:cubicBezTo>
                <a:lnTo>
                  <a:pt x="169391" y="2872393"/>
                </a:ln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3389743" y="2998131"/>
            <a:ext cx="2560320" cy="2872393"/>
          </a:xfrm>
          <a:custGeom>
            <a:avLst/>
            <a:gdLst/>
            <a:ahLst/>
            <a:cxnLst/>
            <a:rect l="l" t="t" r="r" b="b"/>
            <a:pathLst>
              <a:path w="2560320" h="2872393">
                <a:moveTo>
                  <a:pt x="169391" y="2872393"/>
                </a:moveTo>
                <a:cubicBezTo>
                  <a:pt x="75839" y="2872393"/>
                  <a:pt x="0" y="2796554"/>
                  <a:pt x="0" y="2703002"/>
                </a:cubicBezTo>
                <a:lnTo>
                  <a:pt x="0" y="169391"/>
                </a:lnTo>
                <a:cubicBezTo>
                  <a:pt x="0" y="75839"/>
                  <a:pt x="75839" y="0"/>
                  <a:pt x="169391" y="0"/>
                </a:cubicBezTo>
                <a:lnTo>
                  <a:pt x="2390929" y="0"/>
                </a:lnTo>
                <a:cubicBezTo>
                  <a:pt x="2484481" y="0"/>
                  <a:pt x="2560320" y="75839"/>
                  <a:pt x="2560320" y="169391"/>
                </a:cubicBezTo>
                <a:lnTo>
                  <a:pt x="2560320" y="2703002"/>
                </a:lnTo>
                <a:cubicBezTo>
                  <a:pt x="2560320" y="2796554"/>
                  <a:pt x="2484481" y="2872393"/>
                  <a:pt x="2390929" y="2872393"/>
                </a:cubicBezTo>
                <a:lnTo>
                  <a:pt x="169391" y="2872393"/>
                </a:ln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43095" y="2998131"/>
            <a:ext cx="2560320" cy="2872393"/>
          </a:xfrm>
          <a:custGeom>
            <a:avLst/>
            <a:gdLst/>
            <a:ahLst/>
            <a:cxnLst/>
            <a:rect l="l" t="t" r="r" b="b"/>
            <a:pathLst>
              <a:path w="2560320" h="2872393">
                <a:moveTo>
                  <a:pt x="169391" y="2872393"/>
                </a:moveTo>
                <a:cubicBezTo>
                  <a:pt x="75839" y="2872393"/>
                  <a:pt x="0" y="2796554"/>
                  <a:pt x="0" y="2703002"/>
                </a:cubicBezTo>
                <a:lnTo>
                  <a:pt x="0" y="169391"/>
                </a:lnTo>
                <a:cubicBezTo>
                  <a:pt x="0" y="75839"/>
                  <a:pt x="75839" y="0"/>
                  <a:pt x="169391" y="0"/>
                </a:cubicBezTo>
                <a:lnTo>
                  <a:pt x="2390929" y="0"/>
                </a:lnTo>
                <a:cubicBezTo>
                  <a:pt x="2484481" y="0"/>
                  <a:pt x="2560320" y="75839"/>
                  <a:pt x="2560320" y="169391"/>
                </a:cubicBezTo>
                <a:lnTo>
                  <a:pt x="2560320" y="2703002"/>
                </a:lnTo>
                <a:cubicBezTo>
                  <a:pt x="2560320" y="2796554"/>
                  <a:pt x="2484481" y="2872393"/>
                  <a:pt x="2390929" y="2872393"/>
                </a:cubicBezTo>
                <a:lnTo>
                  <a:pt x="169391" y="2872393"/>
                </a:ln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905076" y="175572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solidFill>
            <a:srgbClr val="FFFFFF"/>
          </a:solidFill>
          <a:ln w="38100">
            <a:solidFill>
              <a:srgbClr val="7748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823255" y="2670126"/>
            <a:ext cx="0" cy="328005"/>
          </a:xfrm>
          <a:custGeom>
            <a:avLst/>
            <a:gdLst/>
            <a:ahLst/>
            <a:cxnLst/>
            <a:rect l="l" t="t" r="r" b="b"/>
            <a:pathLst>
              <a:path h="328005">
                <a:moveTo>
                  <a:pt x="0" y="0"/>
                </a:moveTo>
                <a:lnTo>
                  <a:pt x="0" y="328005"/>
                </a:lnTo>
              </a:path>
            </a:pathLst>
          </a:custGeom>
          <a:noFill/>
          <a:ln w="38100">
            <a:solidFill>
              <a:srgbClr val="7748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9903" y="2670126"/>
            <a:ext cx="0" cy="328005"/>
          </a:xfrm>
          <a:custGeom>
            <a:avLst/>
            <a:gdLst/>
            <a:ahLst/>
            <a:cxnLst/>
            <a:rect l="l" t="t" r="r" b="b"/>
            <a:pathLst>
              <a:path h="328005">
                <a:moveTo>
                  <a:pt x="0" y="0"/>
                </a:moveTo>
                <a:lnTo>
                  <a:pt x="0" y="328005"/>
                </a:lnTo>
              </a:path>
            </a:pathLst>
          </a:custGeom>
          <a:noFill/>
          <a:ln w="38100">
            <a:solidFill>
              <a:srgbClr val="7748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516551" y="2670126"/>
            <a:ext cx="0" cy="328005"/>
          </a:xfrm>
          <a:custGeom>
            <a:avLst/>
            <a:gdLst/>
            <a:ahLst/>
            <a:cxnLst/>
            <a:rect l="l" t="t" r="r" b="b"/>
            <a:pathLst>
              <a:path h="328005">
                <a:moveTo>
                  <a:pt x="0" y="0"/>
                </a:moveTo>
                <a:lnTo>
                  <a:pt x="0" y="328005"/>
                </a:lnTo>
              </a:path>
            </a:pathLst>
          </a:custGeom>
          <a:noFill/>
          <a:ln w="38100">
            <a:solidFill>
              <a:srgbClr val="7748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362276" y="2670126"/>
            <a:ext cx="0" cy="328005"/>
          </a:xfrm>
          <a:custGeom>
            <a:avLst/>
            <a:gdLst/>
            <a:ahLst/>
            <a:cxnLst/>
            <a:rect l="l" t="t" r="r" b="b"/>
            <a:pathLst>
              <a:path h="328005">
                <a:moveTo>
                  <a:pt x="0" y="0"/>
                </a:moveTo>
                <a:lnTo>
                  <a:pt x="0" y="328005"/>
                </a:lnTo>
              </a:path>
            </a:pathLst>
          </a:custGeom>
          <a:noFill/>
          <a:ln w="38100">
            <a:solidFill>
              <a:srgbClr val="7748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Mecanismo de Almacenamiento de la Vejiga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9265920" y="3744321"/>
            <a:ext cx="2194560" cy="1920240"/>
          </a:xfrm>
          <a:custGeom>
            <a:avLst/>
            <a:gdLst/>
            <a:ahLst/>
            <a:cxnLst/>
            <a:rect l="l" t="t" r="r" b="b"/>
            <a:pathLst>
              <a:path w="2194560" h="1920240">
                <a:moveTo>
                  <a:pt x="0" y="192024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920240"/>
                </a:lnTo>
                <a:lnTo>
                  <a:pt x="0" y="192024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contracción del músculo detrusor y la relajación del esfínter uretral interno permiten la salida de la orina. En niños menores de dos años, este proceso es involuntario.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265920" y="3272452"/>
            <a:ext cx="2194560" cy="411653"/>
          </a:xfrm>
          <a:custGeom>
            <a:avLst/>
            <a:gdLst/>
            <a:ahLst/>
            <a:cxnLst/>
            <a:rect l="l" t="t" r="r" b="b"/>
            <a:pathLst>
              <a:path w="2194560" h="411653">
                <a:moveTo>
                  <a:pt x="0" y="411653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Expulsión de Orina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179396" y="203004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2860" y="17145"/>
                </a:moveTo>
                <a:cubicBezTo>
                  <a:pt x="22860" y="26646"/>
                  <a:pt x="30504" y="34290"/>
                  <a:pt x="40005" y="34290"/>
                </a:cubicBezTo>
                <a:lnTo>
                  <a:pt x="62865" y="34290"/>
                </a:lnTo>
                <a:lnTo>
                  <a:pt x="302895" y="34290"/>
                </a:lnTo>
                <a:lnTo>
                  <a:pt x="325755" y="34290"/>
                </a:lnTo>
                <a:cubicBezTo>
                  <a:pt x="335256" y="34290"/>
                  <a:pt x="342900" y="26646"/>
                  <a:pt x="342900" y="17145"/>
                </a:cubicBezTo>
                <a:cubicBezTo>
                  <a:pt x="342900" y="7644"/>
                  <a:pt x="335256" y="0"/>
                  <a:pt x="325755" y="0"/>
                </a:cubicBezTo>
                <a:lnTo>
                  <a:pt x="302895" y="0"/>
                </a:lnTo>
                <a:lnTo>
                  <a:pt x="62865" y="0"/>
                </a:lnTo>
                <a:lnTo>
                  <a:pt x="40005" y="0"/>
                </a:lnTo>
                <a:cubicBezTo>
                  <a:pt x="30504" y="0"/>
                  <a:pt x="22860" y="7644"/>
                  <a:pt x="22860" y="17145"/>
                </a:cubicBezTo>
                <a:lnTo>
                  <a:pt x="22860" y="17145"/>
                </a:lnTo>
                <a:moveTo>
                  <a:pt x="81153" y="130659"/>
                </a:moveTo>
                <a:lnTo>
                  <a:pt x="80010" y="131016"/>
                </a:lnTo>
                <a:lnTo>
                  <a:pt x="80010" y="57150"/>
                </a:lnTo>
                <a:lnTo>
                  <a:pt x="45720" y="57150"/>
                </a:lnTo>
                <a:lnTo>
                  <a:pt x="45720" y="147947"/>
                </a:lnTo>
                <a:lnTo>
                  <a:pt x="45434" y="148233"/>
                </a:lnTo>
                <a:cubicBezTo>
                  <a:pt x="35362" y="156734"/>
                  <a:pt x="28575" y="168378"/>
                  <a:pt x="28575" y="182880"/>
                </a:cubicBezTo>
                <a:cubicBezTo>
                  <a:pt x="28575" y="234815"/>
                  <a:pt x="52435" y="268748"/>
                  <a:pt x="84582" y="288822"/>
                </a:cubicBezTo>
                <a:cubicBezTo>
                  <a:pt x="85796" y="289608"/>
                  <a:pt x="87082" y="290322"/>
                  <a:pt x="88297" y="291108"/>
                </a:cubicBezTo>
                <a:lnTo>
                  <a:pt x="72366" y="320183"/>
                </a:lnTo>
                <a:cubicBezTo>
                  <a:pt x="69866" y="324683"/>
                  <a:pt x="68580" y="329827"/>
                  <a:pt x="68580" y="334970"/>
                </a:cubicBezTo>
                <a:cubicBezTo>
                  <a:pt x="68580" y="351973"/>
                  <a:pt x="82367" y="365760"/>
                  <a:pt x="99370" y="365760"/>
                </a:cubicBezTo>
                <a:lnTo>
                  <a:pt x="266390" y="365760"/>
                </a:lnTo>
                <a:cubicBezTo>
                  <a:pt x="283393" y="365760"/>
                  <a:pt x="297180" y="351973"/>
                  <a:pt x="297180" y="334970"/>
                </a:cubicBezTo>
                <a:cubicBezTo>
                  <a:pt x="297180" y="329827"/>
                  <a:pt x="295894" y="324683"/>
                  <a:pt x="293394" y="320183"/>
                </a:cubicBezTo>
                <a:lnTo>
                  <a:pt x="277463" y="291108"/>
                </a:lnTo>
                <a:cubicBezTo>
                  <a:pt x="278749" y="290393"/>
                  <a:pt x="279964" y="289608"/>
                  <a:pt x="281178" y="288822"/>
                </a:cubicBezTo>
                <a:cubicBezTo>
                  <a:pt x="313325" y="268748"/>
                  <a:pt x="337185" y="234815"/>
                  <a:pt x="337185" y="182880"/>
                </a:cubicBezTo>
                <a:cubicBezTo>
                  <a:pt x="337185" y="168378"/>
                  <a:pt x="330398" y="156734"/>
                  <a:pt x="320326" y="148233"/>
                </a:cubicBezTo>
                <a:lnTo>
                  <a:pt x="320040" y="147947"/>
                </a:lnTo>
                <a:lnTo>
                  <a:pt x="320040" y="57150"/>
                </a:lnTo>
                <a:lnTo>
                  <a:pt x="285750" y="57150"/>
                </a:lnTo>
                <a:lnTo>
                  <a:pt x="285750" y="131016"/>
                </a:lnTo>
                <a:lnTo>
                  <a:pt x="284607" y="130659"/>
                </a:lnTo>
                <a:cubicBezTo>
                  <a:pt x="257461" y="122872"/>
                  <a:pt x="221242" y="120015"/>
                  <a:pt x="182880" y="120015"/>
                </a:cubicBezTo>
                <a:cubicBezTo>
                  <a:pt x="144518" y="120015"/>
                  <a:pt x="108299" y="122872"/>
                  <a:pt x="81153" y="130659"/>
                </a:cubicBezTo>
                <a:lnTo>
                  <a:pt x="81153" y="130659"/>
                </a:lnTo>
                <a:moveTo>
                  <a:pt x="289893" y="233458"/>
                </a:moveTo>
                <a:cubicBezTo>
                  <a:pt x="282893" y="244673"/>
                  <a:pt x="273534" y="253175"/>
                  <a:pt x="263033" y="259818"/>
                </a:cubicBezTo>
                <a:cubicBezTo>
                  <a:pt x="239316" y="274606"/>
                  <a:pt x="208526" y="280035"/>
                  <a:pt x="182880" y="280035"/>
                </a:cubicBezTo>
                <a:cubicBezTo>
                  <a:pt x="157234" y="280035"/>
                  <a:pt x="126444" y="274606"/>
                  <a:pt x="102727" y="259818"/>
                </a:cubicBezTo>
                <a:cubicBezTo>
                  <a:pt x="92226" y="253246"/>
                  <a:pt x="82868" y="244673"/>
                  <a:pt x="75867" y="233458"/>
                </a:cubicBezTo>
                <a:cubicBezTo>
                  <a:pt x="77581" y="234029"/>
                  <a:pt x="79367" y="234529"/>
                  <a:pt x="81153" y="235101"/>
                </a:cubicBezTo>
                <a:cubicBezTo>
                  <a:pt x="108299" y="242888"/>
                  <a:pt x="144518" y="245745"/>
                  <a:pt x="182880" y="245745"/>
                </a:cubicBezTo>
                <a:cubicBezTo>
                  <a:pt x="221242" y="245745"/>
                  <a:pt x="257461" y="242888"/>
                  <a:pt x="284607" y="235101"/>
                </a:cubicBezTo>
                <a:cubicBezTo>
                  <a:pt x="286393" y="234601"/>
                  <a:pt x="288107" y="234029"/>
                  <a:pt x="289893" y="233458"/>
                </a:cubicBezTo>
                <a:lnTo>
                  <a:pt x="289893" y="233458"/>
                </a:lnTo>
                <a:moveTo>
                  <a:pt x="62865" y="182880"/>
                </a:moveTo>
                <a:cubicBezTo>
                  <a:pt x="62865" y="180237"/>
                  <a:pt x="63722" y="177594"/>
                  <a:pt x="67580" y="174308"/>
                </a:cubicBezTo>
                <a:cubicBezTo>
                  <a:pt x="71938" y="170664"/>
                  <a:pt x="79367" y="166878"/>
                  <a:pt x="90654" y="163592"/>
                </a:cubicBezTo>
                <a:cubicBezTo>
                  <a:pt x="113086" y="157163"/>
                  <a:pt x="145447" y="154305"/>
                  <a:pt x="182880" y="154305"/>
                </a:cubicBezTo>
                <a:cubicBezTo>
                  <a:pt x="220313" y="154305"/>
                  <a:pt x="252674" y="157163"/>
                  <a:pt x="275106" y="163663"/>
                </a:cubicBezTo>
                <a:cubicBezTo>
                  <a:pt x="286393" y="166878"/>
                  <a:pt x="293822" y="170664"/>
                  <a:pt x="298109" y="174379"/>
                </a:cubicBezTo>
                <a:cubicBezTo>
                  <a:pt x="301966" y="177665"/>
                  <a:pt x="302824" y="180237"/>
                  <a:pt x="302824" y="182951"/>
                </a:cubicBezTo>
                <a:cubicBezTo>
                  <a:pt x="302824" y="185666"/>
                  <a:pt x="301966" y="188238"/>
                  <a:pt x="298109" y="191524"/>
                </a:cubicBezTo>
                <a:cubicBezTo>
                  <a:pt x="293751" y="195167"/>
                  <a:pt x="286322" y="198953"/>
                  <a:pt x="275106" y="202240"/>
                </a:cubicBezTo>
                <a:cubicBezTo>
                  <a:pt x="252674" y="208598"/>
                  <a:pt x="220313" y="211455"/>
                  <a:pt x="182880" y="211455"/>
                </a:cubicBezTo>
                <a:cubicBezTo>
                  <a:pt x="145447" y="211455"/>
                  <a:pt x="113086" y="208598"/>
                  <a:pt x="90654" y="202097"/>
                </a:cubicBezTo>
                <a:cubicBezTo>
                  <a:pt x="79367" y="198882"/>
                  <a:pt x="71938" y="195096"/>
                  <a:pt x="67580" y="191381"/>
                </a:cubicBezTo>
                <a:cubicBezTo>
                  <a:pt x="63722" y="188095"/>
                  <a:pt x="62865" y="185523"/>
                  <a:pt x="62865" y="182809"/>
                </a:cubicBezTo>
                <a:lnTo>
                  <a:pt x="62865" y="182880"/>
                </a:lnTo>
                <a:moveTo>
                  <a:pt x="245959" y="304895"/>
                </a:moveTo>
                <a:lnTo>
                  <a:pt x="260461" y="331470"/>
                </a:lnTo>
                <a:lnTo>
                  <a:pt x="105227" y="331470"/>
                </a:lnTo>
                <a:lnTo>
                  <a:pt x="119801" y="304895"/>
                </a:lnTo>
                <a:cubicBezTo>
                  <a:pt x="141589" y="311825"/>
                  <a:pt x="163949" y="314325"/>
                  <a:pt x="182880" y="314325"/>
                </a:cubicBezTo>
                <a:cubicBezTo>
                  <a:pt x="201811" y="314325"/>
                  <a:pt x="224099" y="311825"/>
                  <a:pt x="245959" y="304895"/>
                </a:cubicBezTo>
                <a:moveTo>
                  <a:pt x="114300" y="57150"/>
                </a:moveTo>
                <a:cubicBezTo>
                  <a:pt x="108014" y="57150"/>
                  <a:pt x="102870" y="62294"/>
                  <a:pt x="102870" y="68580"/>
                </a:cubicBezTo>
                <a:cubicBezTo>
                  <a:pt x="102870" y="74867"/>
                  <a:pt x="108014" y="80010"/>
                  <a:pt x="114300" y="80010"/>
                </a:cubicBezTo>
                <a:lnTo>
                  <a:pt x="148590" y="80010"/>
                </a:lnTo>
                <a:cubicBezTo>
                  <a:pt x="154876" y="80010"/>
                  <a:pt x="160020" y="74867"/>
                  <a:pt x="160020" y="68580"/>
                </a:cubicBezTo>
                <a:cubicBezTo>
                  <a:pt x="160020" y="62294"/>
                  <a:pt x="154877" y="57150"/>
                  <a:pt x="148590" y="57150"/>
                </a:cubicBezTo>
                <a:lnTo>
                  <a:pt x="114300" y="57150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419271" y="3744321"/>
            <a:ext cx="2194560" cy="1920240"/>
          </a:xfrm>
          <a:custGeom>
            <a:avLst/>
            <a:gdLst/>
            <a:ahLst/>
            <a:cxnLst/>
            <a:rect l="l" t="t" r="r" b="b"/>
            <a:pathLst>
              <a:path w="2194560" h="1920240">
                <a:moveTo>
                  <a:pt x="0" y="192024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920240"/>
                </a:lnTo>
                <a:lnTo>
                  <a:pt x="0" y="192024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activa el reflejo de la micción en respuesta a las señales recibidas. Esto provoca la contracción del músculo detrusor, iniciando el proceso de expulsión.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19271" y="3272452"/>
            <a:ext cx="2194560" cy="411653"/>
          </a:xfrm>
          <a:custGeom>
            <a:avLst/>
            <a:gdLst/>
            <a:ahLst/>
            <a:cxnLst/>
            <a:rect l="l" t="t" r="r" b="b"/>
            <a:pathLst>
              <a:path w="2194560" h="411653">
                <a:moveTo>
                  <a:pt x="0" y="411653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Reflejo de Micción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333671" y="203004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29184" y="36576"/>
                </a:moveTo>
                <a:cubicBezTo>
                  <a:pt x="336785" y="36576"/>
                  <a:pt x="342900" y="42691"/>
                  <a:pt x="342900" y="50292"/>
                </a:cubicBezTo>
                <a:lnTo>
                  <a:pt x="342900" y="315468"/>
                </a:lnTo>
                <a:cubicBezTo>
                  <a:pt x="342900" y="323069"/>
                  <a:pt x="336785" y="329184"/>
                  <a:pt x="329184" y="329184"/>
                </a:cubicBezTo>
                <a:cubicBezTo>
                  <a:pt x="321583" y="329184"/>
                  <a:pt x="315468" y="323069"/>
                  <a:pt x="315468" y="315468"/>
                </a:cubicBezTo>
                <a:lnTo>
                  <a:pt x="315468" y="50292"/>
                </a:lnTo>
                <a:cubicBezTo>
                  <a:pt x="315468" y="42691"/>
                  <a:pt x="321583" y="36576"/>
                  <a:pt x="329184" y="36576"/>
                </a:cubicBezTo>
                <a:lnTo>
                  <a:pt x="329184" y="36576"/>
                </a:lnTo>
                <a:moveTo>
                  <a:pt x="256032" y="91440"/>
                </a:moveTo>
                <a:cubicBezTo>
                  <a:pt x="263633" y="91440"/>
                  <a:pt x="269748" y="97555"/>
                  <a:pt x="269748" y="105156"/>
                </a:cubicBezTo>
                <a:lnTo>
                  <a:pt x="269748" y="315468"/>
                </a:lnTo>
                <a:cubicBezTo>
                  <a:pt x="269748" y="323069"/>
                  <a:pt x="263633" y="329184"/>
                  <a:pt x="256032" y="329184"/>
                </a:cubicBezTo>
                <a:cubicBezTo>
                  <a:pt x="248431" y="329184"/>
                  <a:pt x="242316" y="323069"/>
                  <a:pt x="242316" y="315468"/>
                </a:cubicBezTo>
                <a:lnTo>
                  <a:pt x="242316" y="105156"/>
                </a:lnTo>
                <a:cubicBezTo>
                  <a:pt x="242316" y="97555"/>
                  <a:pt x="248431" y="91440"/>
                  <a:pt x="256032" y="91440"/>
                </a:cubicBezTo>
                <a:moveTo>
                  <a:pt x="182880" y="146304"/>
                </a:moveTo>
                <a:cubicBezTo>
                  <a:pt x="190481" y="146304"/>
                  <a:pt x="196596" y="152419"/>
                  <a:pt x="196596" y="160020"/>
                </a:cubicBezTo>
                <a:lnTo>
                  <a:pt x="196596" y="315468"/>
                </a:lnTo>
                <a:cubicBezTo>
                  <a:pt x="196596" y="323069"/>
                  <a:pt x="190481" y="329184"/>
                  <a:pt x="182880" y="329184"/>
                </a:cubicBezTo>
                <a:cubicBezTo>
                  <a:pt x="175279" y="329184"/>
                  <a:pt x="169164" y="323069"/>
                  <a:pt x="169164" y="315468"/>
                </a:cubicBezTo>
                <a:lnTo>
                  <a:pt x="169164" y="160020"/>
                </a:lnTo>
                <a:cubicBezTo>
                  <a:pt x="169164" y="152419"/>
                  <a:pt x="175279" y="146304"/>
                  <a:pt x="182880" y="146304"/>
                </a:cubicBezTo>
                <a:lnTo>
                  <a:pt x="182880" y="146304"/>
                </a:lnTo>
                <a:moveTo>
                  <a:pt x="109728" y="201168"/>
                </a:moveTo>
                <a:cubicBezTo>
                  <a:pt x="117329" y="201168"/>
                  <a:pt x="123444" y="207283"/>
                  <a:pt x="123444" y="214884"/>
                </a:cubicBezTo>
                <a:lnTo>
                  <a:pt x="123444" y="315468"/>
                </a:lnTo>
                <a:cubicBezTo>
                  <a:pt x="123444" y="323069"/>
                  <a:pt x="117329" y="329184"/>
                  <a:pt x="109728" y="329184"/>
                </a:cubicBezTo>
                <a:cubicBezTo>
                  <a:pt x="102127" y="329184"/>
                  <a:pt x="96012" y="323069"/>
                  <a:pt x="96012" y="315468"/>
                </a:cubicBezTo>
                <a:lnTo>
                  <a:pt x="96012" y="214884"/>
                </a:lnTo>
                <a:cubicBezTo>
                  <a:pt x="96012" y="207283"/>
                  <a:pt x="102127" y="201168"/>
                  <a:pt x="109728" y="201168"/>
                </a:cubicBezTo>
                <a:moveTo>
                  <a:pt x="36576" y="256032"/>
                </a:moveTo>
                <a:cubicBezTo>
                  <a:pt x="44177" y="256032"/>
                  <a:pt x="50292" y="262147"/>
                  <a:pt x="50292" y="269748"/>
                </a:cubicBezTo>
                <a:lnTo>
                  <a:pt x="50292" y="315468"/>
                </a:lnTo>
                <a:cubicBezTo>
                  <a:pt x="50292" y="323069"/>
                  <a:pt x="44177" y="329184"/>
                  <a:pt x="36576" y="329184"/>
                </a:cubicBezTo>
                <a:cubicBezTo>
                  <a:pt x="28975" y="329184"/>
                  <a:pt x="22860" y="323069"/>
                  <a:pt x="22860" y="315468"/>
                </a:cubicBezTo>
                <a:lnTo>
                  <a:pt x="22860" y="269748"/>
                </a:lnTo>
                <a:cubicBezTo>
                  <a:pt x="22860" y="262147"/>
                  <a:pt x="28975" y="256032"/>
                  <a:pt x="36576" y="256032"/>
                </a:cubicBezTo>
                <a:lnTo>
                  <a:pt x="36576" y="256032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3572623" y="3744321"/>
            <a:ext cx="2194560" cy="1920240"/>
          </a:xfrm>
          <a:custGeom>
            <a:avLst/>
            <a:gdLst/>
            <a:ahLst/>
            <a:cxnLst/>
            <a:rect l="l" t="t" r="r" b="b"/>
            <a:pathLst>
              <a:path w="2194560" h="1920240">
                <a:moveTo>
                  <a:pt x="0" y="192024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920240"/>
                </a:lnTo>
                <a:lnTo>
                  <a:pt x="0" y="192024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receptores de estiramiento detectan el llenado de la vejiga. Cuando se acumula suficiente orina, envían señales a la médula espinal.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527379" y="3195645"/>
            <a:ext cx="2340466" cy="411653"/>
          </a:xfrm>
          <a:custGeom>
            <a:avLst/>
            <a:gdLst/>
            <a:ahLst/>
            <a:cxnLst/>
            <a:rect l="l" t="t" r="r" b="b"/>
            <a:pathLst>
              <a:path w="2194560" h="411653">
                <a:moveTo>
                  <a:pt x="0" y="411653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Receptores de Estiramiento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87023" y="203004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8580" y="57150"/>
                </a:moveTo>
                <a:cubicBezTo>
                  <a:pt x="62294" y="57150"/>
                  <a:pt x="57150" y="62294"/>
                  <a:pt x="57150" y="68580"/>
                </a:cubicBezTo>
                <a:lnTo>
                  <a:pt x="57150" y="297180"/>
                </a:lnTo>
                <a:cubicBezTo>
                  <a:pt x="57150" y="303467"/>
                  <a:pt x="62294" y="308610"/>
                  <a:pt x="68580" y="308610"/>
                </a:cubicBezTo>
                <a:lnTo>
                  <a:pt x="297180" y="308610"/>
                </a:lnTo>
                <a:cubicBezTo>
                  <a:pt x="303467" y="308610"/>
                  <a:pt x="308610" y="303467"/>
                  <a:pt x="308610" y="297180"/>
                </a:cubicBezTo>
                <a:lnTo>
                  <a:pt x="308610" y="68580"/>
                </a:lnTo>
                <a:cubicBezTo>
                  <a:pt x="308610" y="62293"/>
                  <a:pt x="303467" y="57150"/>
                  <a:pt x="297180" y="57150"/>
                </a:cubicBezTo>
                <a:lnTo>
                  <a:pt x="68580" y="57150"/>
                </a:lnTo>
                <a:moveTo>
                  <a:pt x="22860" y="68580"/>
                </a:moveTo>
                <a:cubicBezTo>
                  <a:pt x="22860" y="43363"/>
                  <a:pt x="43363" y="22860"/>
                  <a:pt x="68580" y="22860"/>
                </a:cubicBezTo>
                <a:lnTo>
                  <a:pt x="297180" y="22860"/>
                </a:lnTo>
                <a:cubicBezTo>
                  <a:pt x="322397" y="22860"/>
                  <a:pt x="342900" y="43363"/>
                  <a:pt x="342900" y="68580"/>
                </a:cubicBezTo>
                <a:lnTo>
                  <a:pt x="342900" y="297180"/>
                </a:lnTo>
                <a:cubicBezTo>
                  <a:pt x="342900" y="322397"/>
                  <a:pt x="322397" y="342900"/>
                  <a:pt x="297180" y="342900"/>
                </a:cubicBezTo>
                <a:lnTo>
                  <a:pt x="68580" y="342900"/>
                </a:lnTo>
                <a:cubicBezTo>
                  <a:pt x="43363" y="342900"/>
                  <a:pt x="22860" y="322397"/>
                  <a:pt x="22860" y="297180"/>
                </a:cubicBezTo>
                <a:lnTo>
                  <a:pt x="22860" y="68580"/>
                </a:lnTo>
                <a:moveTo>
                  <a:pt x="125730" y="108585"/>
                </a:moveTo>
                <a:lnTo>
                  <a:pt x="125730" y="188595"/>
                </a:lnTo>
                <a:cubicBezTo>
                  <a:pt x="125730" y="198096"/>
                  <a:pt x="118086" y="205740"/>
                  <a:pt x="108585" y="205740"/>
                </a:cubicBezTo>
                <a:cubicBezTo>
                  <a:pt x="99084" y="205740"/>
                  <a:pt x="91440" y="198096"/>
                  <a:pt x="91440" y="188595"/>
                </a:cubicBezTo>
                <a:lnTo>
                  <a:pt x="91440" y="108585"/>
                </a:lnTo>
                <a:cubicBezTo>
                  <a:pt x="91440" y="99084"/>
                  <a:pt x="99084" y="91440"/>
                  <a:pt x="108585" y="91440"/>
                </a:cubicBezTo>
                <a:cubicBezTo>
                  <a:pt x="118086" y="91440"/>
                  <a:pt x="125730" y="99084"/>
                  <a:pt x="125730" y="108585"/>
                </a:cubicBezTo>
                <a:moveTo>
                  <a:pt x="194310" y="108585"/>
                </a:moveTo>
                <a:lnTo>
                  <a:pt x="194310" y="188595"/>
                </a:lnTo>
                <a:cubicBezTo>
                  <a:pt x="194310" y="198096"/>
                  <a:pt x="186666" y="205740"/>
                  <a:pt x="177165" y="205740"/>
                </a:cubicBezTo>
                <a:cubicBezTo>
                  <a:pt x="167664" y="205740"/>
                  <a:pt x="160020" y="198096"/>
                  <a:pt x="160020" y="188595"/>
                </a:cubicBezTo>
                <a:lnTo>
                  <a:pt x="160020" y="108585"/>
                </a:lnTo>
                <a:cubicBezTo>
                  <a:pt x="160020" y="99084"/>
                  <a:pt x="167664" y="91440"/>
                  <a:pt x="177165" y="91440"/>
                </a:cubicBezTo>
                <a:cubicBezTo>
                  <a:pt x="186666" y="91440"/>
                  <a:pt x="194310" y="99084"/>
                  <a:pt x="194310" y="108585"/>
                </a:cubicBez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731519" y="3744321"/>
            <a:ext cx="2194560" cy="1920240"/>
          </a:xfrm>
          <a:custGeom>
            <a:avLst/>
            <a:gdLst/>
            <a:ahLst/>
            <a:cxnLst/>
            <a:rect l="l" t="t" r="r" b="b"/>
            <a:pathLst>
              <a:path w="2194560" h="1920240">
                <a:moveTo>
                  <a:pt x="0" y="192024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920240"/>
                </a:lnTo>
                <a:lnTo>
                  <a:pt x="0" y="192024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vejiga urinaria puede almacenar entre 400 y 500 mL de orina. Esta capacidad permite un almacenamiento temporal antes de la micción.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731519" y="3272452"/>
            <a:ext cx="2194560" cy="411653"/>
          </a:xfrm>
          <a:custGeom>
            <a:avLst/>
            <a:gdLst/>
            <a:ahLst/>
            <a:cxnLst/>
            <a:rect l="l" t="t" r="r" b="b"/>
            <a:pathLst>
              <a:path w="2194560" h="411653">
                <a:moveTo>
                  <a:pt x="0" y="411653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Capacidad de la Vejiga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640375" y="203004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34290"/>
                </a:moveTo>
                <a:cubicBezTo>
                  <a:pt x="264944" y="34290"/>
                  <a:pt x="331470" y="100816"/>
                  <a:pt x="331470" y="182880"/>
                </a:cubicBezTo>
                <a:cubicBezTo>
                  <a:pt x="331470" y="264944"/>
                  <a:pt x="264944" y="331470"/>
                  <a:pt x="182880" y="331470"/>
                </a:cubicBezTo>
                <a:cubicBezTo>
                  <a:pt x="100816" y="331470"/>
                  <a:pt x="34290" y="264944"/>
                  <a:pt x="34290" y="182880"/>
                </a:cubicBezTo>
                <a:cubicBezTo>
                  <a:pt x="34290" y="100816"/>
                  <a:pt x="100816" y="34290"/>
                  <a:pt x="182880" y="34290"/>
                </a:cubicBezTo>
                <a:lnTo>
                  <a:pt x="182880" y="34290"/>
                </a:lnTo>
                <a:moveTo>
                  <a:pt x="182880" y="365760"/>
                </a:moveTo>
                <a:cubicBezTo>
                  <a:pt x="283882" y="365760"/>
                  <a:pt x="365760" y="283882"/>
                  <a:pt x="365760" y="182880"/>
                </a:cubicBezTo>
                <a:cubicBezTo>
                  <a:pt x="365760" y="81878"/>
                  <a:pt x="283882" y="0"/>
                  <a:pt x="182880" y="0"/>
                </a:cubicBezTo>
                <a:cubicBezTo>
                  <a:pt x="81878" y="0"/>
                  <a:pt x="0" y="81878"/>
                  <a:pt x="0" y="182880"/>
                </a:cubicBezTo>
                <a:cubicBezTo>
                  <a:pt x="0" y="283882"/>
                  <a:pt x="81878" y="365760"/>
                  <a:pt x="182880" y="365760"/>
                </a:cubicBezTo>
                <a:moveTo>
                  <a:pt x="222885" y="251460"/>
                </a:moveTo>
                <a:cubicBezTo>
                  <a:pt x="222885" y="235529"/>
                  <a:pt x="213527" y="221742"/>
                  <a:pt x="200025" y="215313"/>
                </a:cubicBezTo>
                <a:lnTo>
                  <a:pt x="200025" y="85725"/>
                </a:lnTo>
                <a:cubicBezTo>
                  <a:pt x="200025" y="76224"/>
                  <a:pt x="192381" y="68580"/>
                  <a:pt x="182880" y="68580"/>
                </a:cubicBezTo>
                <a:cubicBezTo>
                  <a:pt x="173379" y="68580"/>
                  <a:pt x="165735" y="76224"/>
                  <a:pt x="165735" y="85725"/>
                </a:cubicBezTo>
                <a:lnTo>
                  <a:pt x="165735" y="215313"/>
                </a:lnTo>
                <a:cubicBezTo>
                  <a:pt x="152233" y="221742"/>
                  <a:pt x="142875" y="235529"/>
                  <a:pt x="142875" y="251460"/>
                </a:cubicBezTo>
                <a:cubicBezTo>
                  <a:pt x="142875" y="273534"/>
                  <a:pt x="160806" y="291465"/>
                  <a:pt x="182880" y="291465"/>
                </a:cubicBezTo>
                <a:cubicBezTo>
                  <a:pt x="204954" y="291465"/>
                  <a:pt x="222885" y="273534"/>
                  <a:pt x="222885" y="251460"/>
                </a:cubicBezTo>
                <a:moveTo>
                  <a:pt x="114300" y="137160"/>
                </a:moveTo>
                <a:cubicBezTo>
                  <a:pt x="126925" y="137160"/>
                  <a:pt x="137160" y="126925"/>
                  <a:pt x="137160" y="114300"/>
                </a:cubicBezTo>
                <a:cubicBezTo>
                  <a:pt x="137160" y="101675"/>
                  <a:pt x="126925" y="91440"/>
                  <a:pt x="114300" y="91440"/>
                </a:cubicBezTo>
                <a:cubicBezTo>
                  <a:pt x="101675" y="91440"/>
                  <a:pt x="91440" y="101675"/>
                  <a:pt x="91440" y="114300"/>
                </a:cubicBezTo>
                <a:cubicBezTo>
                  <a:pt x="91440" y="126925"/>
                  <a:pt x="101675" y="137160"/>
                  <a:pt x="114300" y="137160"/>
                </a:cubicBezTo>
                <a:moveTo>
                  <a:pt x="102870" y="182880"/>
                </a:moveTo>
                <a:cubicBezTo>
                  <a:pt x="102870" y="170255"/>
                  <a:pt x="92635" y="160020"/>
                  <a:pt x="80010" y="160020"/>
                </a:cubicBezTo>
                <a:cubicBezTo>
                  <a:pt x="67385" y="160020"/>
                  <a:pt x="57150" y="170255"/>
                  <a:pt x="57150" y="182880"/>
                </a:cubicBezTo>
                <a:cubicBezTo>
                  <a:pt x="57150" y="195505"/>
                  <a:pt x="67385" y="205740"/>
                  <a:pt x="80010" y="205740"/>
                </a:cubicBezTo>
                <a:cubicBezTo>
                  <a:pt x="92635" y="205740"/>
                  <a:pt x="102870" y="195505"/>
                  <a:pt x="102870" y="182880"/>
                </a:cubicBezTo>
                <a:moveTo>
                  <a:pt x="285750" y="205740"/>
                </a:moveTo>
                <a:cubicBezTo>
                  <a:pt x="298375" y="205740"/>
                  <a:pt x="308610" y="195505"/>
                  <a:pt x="308610" y="182880"/>
                </a:cubicBezTo>
                <a:cubicBezTo>
                  <a:pt x="308610" y="170255"/>
                  <a:pt x="298375" y="160020"/>
                  <a:pt x="285750" y="160020"/>
                </a:cubicBezTo>
                <a:cubicBezTo>
                  <a:pt x="273125" y="160020"/>
                  <a:pt x="262890" y="170255"/>
                  <a:pt x="262890" y="182880"/>
                </a:cubicBezTo>
                <a:cubicBezTo>
                  <a:pt x="262890" y="195505"/>
                  <a:pt x="273125" y="205740"/>
                  <a:pt x="285750" y="205740"/>
                </a:cubicBezTo>
                <a:moveTo>
                  <a:pt x="274320" y="114300"/>
                </a:moveTo>
                <a:cubicBezTo>
                  <a:pt x="274320" y="101675"/>
                  <a:pt x="264085" y="91440"/>
                  <a:pt x="251460" y="91440"/>
                </a:cubicBezTo>
                <a:cubicBezTo>
                  <a:pt x="238835" y="91440"/>
                  <a:pt x="228600" y="101675"/>
                  <a:pt x="228600" y="114300"/>
                </a:cubicBezTo>
                <a:cubicBezTo>
                  <a:pt x="228600" y="126925"/>
                  <a:pt x="238835" y="137160"/>
                  <a:pt x="251460" y="137160"/>
                </a:cubicBezTo>
                <a:cubicBezTo>
                  <a:pt x="264085" y="137160"/>
                  <a:pt x="274320" y="126925"/>
                  <a:pt x="274320" y="114300"/>
                </a:cubicBez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206494" y="447"/>
            <a:ext cx="10985443" cy="6857107"/>
          </a:xfrm>
          <a:custGeom>
            <a:avLst/>
            <a:gdLst/>
            <a:ahLst/>
            <a:cxnLst/>
            <a:rect l="l" t="t" r="r" b="b"/>
            <a:pathLst>
              <a:path w="10985443" h="6857107">
                <a:moveTo>
                  <a:pt x="0" y="6857107"/>
                </a:moveTo>
                <a:lnTo>
                  <a:pt x="0" y="0"/>
                </a:lnTo>
                <a:lnTo>
                  <a:pt x="10985443" y="0"/>
                </a:lnTo>
                <a:lnTo>
                  <a:pt x="10985443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 rot="5400000">
            <a:off x="415013" y="1029915"/>
            <a:ext cx="5416846" cy="6239327"/>
          </a:xfrm>
          <a:custGeom>
            <a:avLst/>
            <a:gdLst/>
            <a:ahLst/>
            <a:cxnLst/>
            <a:rect l="l" t="t" r="r" b="b"/>
            <a:pathLst>
              <a:path w="5416846" h="6239327">
                <a:moveTo>
                  <a:pt x="0" y="6239327"/>
                </a:moveTo>
                <a:lnTo>
                  <a:pt x="0" y="0"/>
                </a:lnTo>
                <a:lnTo>
                  <a:pt x="5416846" y="0"/>
                </a:lnTo>
                <a:lnTo>
                  <a:pt x="5416846" y="6239327"/>
                </a:lnTo>
                <a:lnTo>
                  <a:pt x="0" y="6239327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095999" y="1515309"/>
            <a:ext cx="5382498" cy="582287"/>
          </a:xfrm>
          <a:custGeom>
            <a:avLst/>
            <a:gdLst/>
            <a:ahLst/>
            <a:cxnLst/>
            <a:rect l="l" t="t" r="r" b="b"/>
            <a:pathLst>
              <a:path w="5382498" h="582287">
                <a:moveTo>
                  <a:pt x="104812" y="582287"/>
                </a:moveTo>
                <a:cubicBezTo>
                  <a:pt x="46926" y="582287"/>
                  <a:pt x="0" y="535361"/>
                  <a:pt x="0" y="477475"/>
                </a:cubicBezTo>
                <a:lnTo>
                  <a:pt x="0" y="104812"/>
                </a:lnTo>
                <a:cubicBezTo>
                  <a:pt x="0" y="46926"/>
                  <a:pt x="46926" y="0"/>
                  <a:pt x="104812" y="0"/>
                </a:cubicBezTo>
                <a:lnTo>
                  <a:pt x="5277686" y="0"/>
                </a:lnTo>
                <a:cubicBezTo>
                  <a:pt x="5335572" y="0"/>
                  <a:pt x="5382498" y="46926"/>
                  <a:pt x="5382498" y="104812"/>
                </a:cubicBezTo>
                <a:lnTo>
                  <a:pt x="5382498" y="477475"/>
                </a:lnTo>
                <a:cubicBezTo>
                  <a:pt x="5382498" y="535361"/>
                  <a:pt x="5335572" y="582287"/>
                  <a:pt x="5277686" y="582287"/>
                </a:cubicBezTo>
                <a:lnTo>
                  <a:pt x="104812" y="58228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Uretra Masculina</a:t>
            </a:r>
            <a:endParaRPr lang="en-US" sz="1600" b="1" dirty="0"/>
          </a:p>
        </p:txBody>
      </p:sp>
      <p:sp>
        <p:nvSpPr>
          <p:cNvPr id="8" name="Text 6"/>
          <p:cNvSpPr/>
          <p:nvPr/>
        </p:nvSpPr>
        <p:spPr>
          <a:xfrm>
            <a:off x="548638" y="1515309"/>
            <a:ext cx="5547361" cy="582287"/>
          </a:xfrm>
          <a:custGeom>
            <a:avLst/>
            <a:gdLst/>
            <a:ahLst/>
            <a:cxnLst/>
            <a:rect l="l" t="t" r="r" b="b"/>
            <a:pathLst>
              <a:path w="5547361" h="582287">
                <a:moveTo>
                  <a:pt x="104812" y="582287"/>
                </a:moveTo>
                <a:cubicBezTo>
                  <a:pt x="46926" y="582287"/>
                  <a:pt x="0" y="535361"/>
                  <a:pt x="0" y="477475"/>
                </a:cubicBezTo>
                <a:lnTo>
                  <a:pt x="0" y="104812"/>
                </a:lnTo>
                <a:cubicBezTo>
                  <a:pt x="0" y="46926"/>
                  <a:pt x="46926" y="0"/>
                  <a:pt x="104812" y="0"/>
                </a:cubicBezTo>
                <a:lnTo>
                  <a:pt x="5442549" y="0"/>
                </a:lnTo>
                <a:cubicBezTo>
                  <a:pt x="5500435" y="0"/>
                  <a:pt x="5547361" y="46926"/>
                  <a:pt x="5547361" y="104812"/>
                </a:cubicBezTo>
                <a:lnTo>
                  <a:pt x="5547361" y="477475"/>
                </a:lnTo>
                <a:cubicBezTo>
                  <a:pt x="5547361" y="535361"/>
                  <a:pt x="5500435" y="582287"/>
                  <a:pt x="5442549" y="582287"/>
                </a:cubicBezTo>
                <a:lnTo>
                  <a:pt x="104812" y="58228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Uretra Femenina</a:t>
            </a:r>
            <a:endParaRPr lang="en-US" sz="1600" b="1" dirty="0"/>
          </a:p>
        </p:txBody>
      </p:sp>
      <p:sp>
        <p:nvSpPr>
          <p:cNvPr id="9" name="Text 7"/>
          <p:cNvSpPr/>
          <p:nvPr/>
        </p:nvSpPr>
        <p:spPr>
          <a:xfrm>
            <a:off x="6095997" y="2084655"/>
            <a:ext cx="5382498" cy="3715999"/>
          </a:xfrm>
          <a:custGeom>
            <a:avLst/>
            <a:gdLst/>
            <a:ahLst/>
            <a:cxnLst/>
            <a:rect l="l" t="t" r="r" b="b"/>
            <a:pathLst>
              <a:path w="5382498" h="3715999">
                <a:moveTo>
                  <a:pt x="0" y="3715999"/>
                </a:moveTo>
                <a:lnTo>
                  <a:pt x="0" y="0"/>
                </a:lnTo>
                <a:lnTo>
                  <a:pt x="5382498" y="0"/>
                </a:lnTo>
                <a:lnTo>
                  <a:pt x="5382498" y="3715999"/>
                </a:lnTo>
                <a:lnTo>
                  <a:pt x="0" y="3715999"/>
                </a:lnTo>
              </a:path>
            </a:pathLst>
          </a:custGeom>
          <a:noFill/>
          <a:ln/>
        </p:spPr>
        <p:txBody>
          <a:bodyPr wrap="square" lIns="182880" tIns="182880" rIns="457200" bIns="182880" rtlCol="0" anchor="t"/>
          <a:lstStyle/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uretra masculina es más larga, alcanzando unos 20 cm.</a:t>
            </a:r>
            <a:endParaRPr lang="en-US" sz="1400" dirty="0"/>
          </a:p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Cumple funciones tanto urinarias como reproductivas, ya que también transporta semen.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48638" y="2096230"/>
            <a:ext cx="5547361" cy="3704427"/>
          </a:xfrm>
          <a:custGeom>
            <a:avLst/>
            <a:gdLst/>
            <a:ahLst/>
            <a:cxnLst/>
            <a:rect l="l" t="t" r="r" b="b"/>
            <a:pathLst>
              <a:path w="5547361" h="3704427">
                <a:moveTo>
                  <a:pt x="0" y="3704427"/>
                </a:moveTo>
                <a:lnTo>
                  <a:pt x="0" y="0"/>
                </a:lnTo>
                <a:lnTo>
                  <a:pt x="5547361" y="0"/>
                </a:lnTo>
                <a:lnTo>
                  <a:pt x="5547361" y="3704427"/>
                </a:lnTo>
                <a:lnTo>
                  <a:pt x="0" y="3704427"/>
                </a:lnTo>
              </a:path>
            </a:pathLst>
          </a:custGeom>
          <a:noFill/>
          <a:ln/>
        </p:spPr>
        <p:txBody>
          <a:bodyPr wrap="square" lIns="182880" tIns="182880" rIns="457200" bIns="182880" rtlCol="0" anchor="t"/>
          <a:lstStyle/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uretra femenina es corta, midiendo aproximadamente 4 cm.</a:t>
            </a:r>
            <a:endParaRPr lang="en-US" sz="1400" dirty="0"/>
          </a:p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 función es transportar únicamente orina.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676014" y="1377250"/>
            <a:ext cx="839972" cy="839972"/>
          </a:xfrm>
          <a:custGeom>
            <a:avLst/>
            <a:gdLst/>
            <a:ahLst/>
            <a:cxnLst/>
            <a:rect l="l" t="t" r="r" b="b"/>
            <a:pathLst>
              <a:path w="839972" h="839972">
                <a:moveTo>
                  <a:pt x="0" y="419986"/>
                </a:moveTo>
                <a:cubicBezTo>
                  <a:pt x="0" y="188034"/>
                  <a:pt x="188034" y="0"/>
                  <a:pt x="419986" y="0"/>
                </a:cubicBezTo>
                <a:cubicBezTo>
                  <a:pt x="651938" y="0"/>
                  <a:pt x="839972" y="188034"/>
                  <a:pt x="839972" y="419986"/>
                </a:cubicBezTo>
                <a:cubicBezTo>
                  <a:pt x="839972" y="651938"/>
                  <a:pt x="651938" y="839972"/>
                  <a:pt x="419986" y="839972"/>
                </a:cubicBezTo>
                <a:cubicBezTo>
                  <a:pt x="188034" y="839972"/>
                  <a:pt x="0" y="651938"/>
                  <a:pt x="0" y="419986"/>
                </a:cubicBezTo>
              </a:path>
            </a:pathLst>
          </a:custGeom>
          <a:solidFill>
            <a:srgbClr val="FFFFFF"/>
          </a:solidFill>
          <a:ln w="28575">
            <a:solidFill>
              <a:srgbClr val="F2F2F2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Diferencias de la Uretra en Hombres y Mujeres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rot="5400000">
            <a:off x="392051" y="1023629"/>
            <a:ext cx="5416846" cy="6239327"/>
          </a:xfrm>
          <a:custGeom>
            <a:avLst/>
            <a:gdLst/>
            <a:ahLst/>
            <a:cxnLst/>
            <a:rect l="l" t="t" r="r" b="b"/>
            <a:pathLst>
              <a:path w="5416846" h="6239327">
                <a:moveTo>
                  <a:pt x="0" y="6239327"/>
                </a:moveTo>
                <a:lnTo>
                  <a:pt x="0" y="0"/>
                </a:lnTo>
                <a:lnTo>
                  <a:pt x="5416846" y="0"/>
                </a:lnTo>
                <a:lnTo>
                  <a:pt x="5416846" y="6239327"/>
                </a:lnTo>
                <a:lnTo>
                  <a:pt x="0" y="623932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48639" y="3777569"/>
            <a:ext cx="5457330" cy="2286000"/>
          </a:xfrm>
          <a:custGeom>
            <a:avLst/>
            <a:gdLst/>
            <a:ahLst/>
            <a:cxnLst/>
            <a:rect l="l" t="t" r="r" b="b"/>
            <a:pathLst>
              <a:path w="5457330" h="2286000">
                <a:moveTo>
                  <a:pt x="115717" y="2286000"/>
                </a:moveTo>
                <a:cubicBezTo>
                  <a:pt x="51808" y="2286000"/>
                  <a:pt x="0" y="2234192"/>
                  <a:pt x="0" y="2170283"/>
                </a:cubicBezTo>
                <a:lnTo>
                  <a:pt x="0" y="115717"/>
                </a:lnTo>
                <a:cubicBezTo>
                  <a:pt x="0" y="51808"/>
                  <a:pt x="51808" y="0"/>
                  <a:pt x="115717" y="0"/>
                </a:cubicBezTo>
                <a:lnTo>
                  <a:pt x="5341613" y="0"/>
                </a:lnTo>
                <a:cubicBezTo>
                  <a:pt x="5405522" y="0"/>
                  <a:pt x="5457330" y="51808"/>
                  <a:pt x="5457330" y="115717"/>
                </a:cubicBezTo>
                <a:lnTo>
                  <a:pt x="5457330" y="2170283"/>
                </a:lnTo>
                <a:cubicBezTo>
                  <a:pt x="5457330" y="2234192"/>
                  <a:pt x="5405522" y="2286000"/>
                  <a:pt x="5341613" y="2286000"/>
                </a:cubicBezTo>
                <a:lnTo>
                  <a:pt x="115717" y="22860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algn="ctr">
              <a:lnSpc>
                <a:spcPct val="83333"/>
              </a:lnSpc>
            </a:pPr>
            <a:r>
              <a:rPr lang="en-US" b="1" dirty="0" err="1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Regulación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48639" y="1373908"/>
            <a:ext cx="5457330" cy="2286000"/>
          </a:xfrm>
          <a:custGeom>
            <a:avLst/>
            <a:gdLst/>
            <a:ahLst/>
            <a:cxnLst/>
            <a:rect l="l" t="t" r="r" b="b"/>
            <a:pathLst>
              <a:path w="5457330" h="2286000">
                <a:moveTo>
                  <a:pt x="124701" y="2286000"/>
                </a:moveTo>
                <a:cubicBezTo>
                  <a:pt x="55831" y="2286000"/>
                  <a:pt x="0" y="2230169"/>
                  <a:pt x="0" y="2161299"/>
                </a:cubicBezTo>
                <a:lnTo>
                  <a:pt x="0" y="124701"/>
                </a:lnTo>
                <a:cubicBezTo>
                  <a:pt x="0" y="55831"/>
                  <a:pt x="55831" y="0"/>
                  <a:pt x="124701" y="0"/>
                </a:cubicBezTo>
                <a:lnTo>
                  <a:pt x="5332629" y="0"/>
                </a:lnTo>
                <a:cubicBezTo>
                  <a:pt x="5401499" y="0"/>
                  <a:pt x="5457330" y="55831"/>
                  <a:pt x="5457330" y="124701"/>
                </a:cubicBezTo>
                <a:lnTo>
                  <a:pt x="5457330" y="2161299"/>
                </a:lnTo>
                <a:cubicBezTo>
                  <a:pt x="5457330" y="2230169"/>
                  <a:pt x="5401499" y="2286000"/>
                  <a:pt x="5332629" y="2286000"/>
                </a:cubicBezTo>
                <a:lnTo>
                  <a:pt x="124701" y="22860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185969" y="1373908"/>
            <a:ext cx="5457330" cy="2286000"/>
          </a:xfrm>
          <a:custGeom>
            <a:avLst/>
            <a:gdLst/>
            <a:ahLst/>
            <a:cxnLst/>
            <a:rect l="l" t="t" r="r" b="b"/>
            <a:pathLst>
              <a:path w="5457330" h="2286000">
                <a:moveTo>
                  <a:pt x="133685" y="2286000"/>
                </a:moveTo>
                <a:cubicBezTo>
                  <a:pt x="59853" y="2286000"/>
                  <a:pt x="0" y="2226147"/>
                  <a:pt x="0" y="2152315"/>
                </a:cubicBezTo>
                <a:lnTo>
                  <a:pt x="0" y="133685"/>
                </a:lnTo>
                <a:cubicBezTo>
                  <a:pt x="0" y="59853"/>
                  <a:pt x="59853" y="0"/>
                  <a:pt x="133685" y="0"/>
                </a:cubicBezTo>
                <a:lnTo>
                  <a:pt x="5323645" y="0"/>
                </a:lnTo>
                <a:cubicBezTo>
                  <a:pt x="5397477" y="0"/>
                  <a:pt x="5457330" y="59853"/>
                  <a:pt x="5457330" y="133685"/>
                </a:cubicBezTo>
                <a:lnTo>
                  <a:pt x="5457330" y="2152315"/>
                </a:lnTo>
                <a:cubicBezTo>
                  <a:pt x="5457330" y="2226147"/>
                  <a:pt x="5397477" y="2286000"/>
                  <a:pt x="5323645" y="2286000"/>
                </a:cubicBezTo>
                <a:lnTo>
                  <a:pt x="133685" y="22860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185969" y="3777569"/>
            <a:ext cx="5457330" cy="2286000"/>
          </a:xfrm>
          <a:custGeom>
            <a:avLst/>
            <a:gdLst/>
            <a:ahLst/>
            <a:cxnLst/>
            <a:rect l="l" t="t" r="r" b="b"/>
            <a:pathLst>
              <a:path w="5457330" h="2286000">
                <a:moveTo>
                  <a:pt x="56144" y="2286000"/>
                </a:moveTo>
                <a:cubicBezTo>
                  <a:pt x="25137" y="2286000"/>
                  <a:pt x="0" y="2260863"/>
                  <a:pt x="0" y="2229856"/>
                </a:cubicBezTo>
                <a:lnTo>
                  <a:pt x="0" y="56144"/>
                </a:lnTo>
                <a:cubicBezTo>
                  <a:pt x="0" y="25137"/>
                  <a:pt x="25137" y="0"/>
                  <a:pt x="56144" y="0"/>
                </a:cubicBezTo>
                <a:lnTo>
                  <a:pt x="5401186" y="0"/>
                </a:lnTo>
                <a:cubicBezTo>
                  <a:pt x="5432193" y="0"/>
                  <a:pt x="5457330" y="25137"/>
                  <a:pt x="5457330" y="56144"/>
                </a:cubicBezTo>
                <a:lnTo>
                  <a:pt x="5457330" y="2229856"/>
                </a:lnTo>
                <a:cubicBezTo>
                  <a:pt x="5457330" y="2260863"/>
                  <a:pt x="5432193" y="2286000"/>
                  <a:pt x="5401186" y="2286000"/>
                </a:cubicBezTo>
                <a:lnTo>
                  <a:pt x="56144" y="2286000"/>
                </a:lnTo>
              </a:path>
            </a:pathLst>
          </a:custGeom>
          <a:blipFill>
            <a:blip r:embed="rId4"/>
            <a:srcRect t="13326" b="13326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Regulación del Equilibrio Hidroelectrolítico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28639" y="4399749"/>
            <a:ext cx="5077800" cy="1463040"/>
          </a:xfrm>
          <a:custGeom>
            <a:avLst/>
            <a:gdLst/>
            <a:ahLst/>
            <a:cxnLst/>
            <a:rect l="l" t="t" r="r" b="b"/>
            <a:pathLst>
              <a:path w="5077800" h="1463040">
                <a:moveTo>
                  <a:pt x="0" y="1463040"/>
                </a:moveTo>
                <a:lnTo>
                  <a:pt x="0" y="0"/>
                </a:lnTo>
                <a:lnTo>
                  <a:pt x="5077800" y="0"/>
                </a:lnTo>
                <a:lnTo>
                  <a:pt x="507780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Las hormonas, como la aldosterona, regulan la reabsorción de sodio. Esto asegura que el equilibrio de sales se mantenga en el organismo.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28639" y="3910859"/>
            <a:ext cx="5077800" cy="365760"/>
          </a:xfrm>
          <a:custGeom>
            <a:avLst/>
            <a:gdLst/>
            <a:ahLst/>
            <a:cxnLst/>
            <a:rect l="l" t="t" r="r" b="b"/>
            <a:pathLst>
              <a:path w="5077800" h="365760">
                <a:moveTo>
                  <a:pt x="0" y="365760"/>
                </a:moveTo>
                <a:lnTo>
                  <a:pt x="0" y="0"/>
                </a:lnTo>
                <a:lnTo>
                  <a:pt x="5077800" y="0"/>
                </a:lnTo>
                <a:lnTo>
                  <a:pt x="50778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 err="1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Mecanismos</a:t>
            </a: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6365969" y="1996088"/>
            <a:ext cx="5077800" cy="1463040"/>
          </a:xfrm>
          <a:custGeom>
            <a:avLst/>
            <a:gdLst/>
            <a:ahLst/>
            <a:cxnLst/>
            <a:rect l="l" t="t" r="r" b="b"/>
            <a:pathLst>
              <a:path w="5077800" h="1463040">
                <a:moveTo>
                  <a:pt x="0" y="1463040"/>
                </a:moveTo>
                <a:lnTo>
                  <a:pt x="0" y="0"/>
                </a:lnTo>
                <a:lnTo>
                  <a:pt x="5077800" y="0"/>
                </a:lnTo>
                <a:lnTo>
                  <a:pt x="507780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eliminan electrolitos como sodio y potasio a través de la orina. Esta excreción se adapta a las necesidades del cuerpo.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365969" y="1507198"/>
            <a:ext cx="5077800" cy="365760"/>
          </a:xfrm>
          <a:custGeom>
            <a:avLst/>
            <a:gdLst/>
            <a:ahLst/>
            <a:cxnLst/>
            <a:rect l="l" t="t" r="r" b="b"/>
            <a:pathLst>
              <a:path w="5077800" h="365760">
                <a:moveTo>
                  <a:pt x="0" y="365760"/>
                </a:moveTo>
                <a:lnTo>
                  <a:pt x="0" y="0"/>
                </a:lnTo>
                <a:lnTo>
                  <a:pt x="5077800" y="0"/>
                </a:lnTo>
                <a:lnTo>
                  <a:pt x="50778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Excreción de Electrolitos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728639" y="1996088"/>
            <a:ext cx="5077800" cy="1463040"/>
          </a:xfrm>
          <a:custGeom>
            <a:avLst/>
            <a:gdLst/>
            <a:ahLst/>
            <a:cxnLst/>
            <a:rect l="l" t="t" r="r" b="b"/>
            <a:pathLst>
              <a:path w="5077800" h="1463040">
                <a:moveTo>
                  <a:pt x="0" y="1463040"/>
                </a:moveTo>
                <a:lnTo>
                  <a:pt x="0" y="0"/>
                </a:lnTo>
                <a:lnTo>
                  <a:pt x="5077800" y="0"/>
                </a:lnTo>
                <a:lnTo>
                  <a:pt x="507780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ajustan la cantidad de agua reabsorbida en los túbulos renales. Esto ayuda a mantener el equilibrio hídrico del organismo.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28639" y="1507198"/>
            <a:ext cx="5077800" cy="365760"/>
          </a:xfrm>
          <a:custGeom>
            <a:avLst/>
            <a:gdLst/>
            <a:ahLst/>
            <a:cxnLst/>
            <a:rect l="l" t="t" r="r" b="b"/>
            <a:pathLst>
              <a:path w="5077800" h="365760">
                <a:moveTo>
                  <a:pt x="0" y="365760"/>
                </a:moveTo>
                <a:lnTo>
                  <a:pt x="0" y="0"/>
                </a:lnTo>
                <a:lnTo>
                  <a:pt x="5077800" y="0"/>
                </a:lnTo>
                <a:lnTo>
                  <a:pt x="50778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Reabsorción de Agua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5969" y="447"/>
            <a:ext cx="6095968" cy="6857107"/>
          </a:xfrm>
          <a:custGeom>
            <a:avLst/>
            <a:gdLst/>
            <a:ahLst/>
            <a:cxnLst/>
            <a:rect l="l" t="t" r="r" b="b"/>
            <a:pathLst>
              <a:path w="6095968" h="6857107">
                <a:moveTo>
                  <a:pt x="0" y="6857107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48639" y="1434868"/>
            <a:ext cx="3573988" cy="4572000"/>
          </a:xfrm>
          <a:custGeom>
            <a:avLst/>
            <a:gdLst/>
            <a:ahLst/>
            <a:cxnLst/>
            <a:rect l="l" t="t" r="r" b="b"/>
            <a:pathLst>
              <a:path w="3573988" h="4572000">
                <a:moveTo>
                  <a:pt x="82523" y="4572000"/>
                </a:moveTo>
                <a:cubicBezTo>
                  <a:pt x="36947" y="4572000"/>
                  <a:pt x="0" y="4535053"/>
                  <a:pt x="0" y="4489477"/>
                </a:cubicBezTo>
                <a:lnTo>
                  <a:pt x="0" y="82523"/>
                </a:lnTo>
                <a:cubicBezTo>
                  <a:pt x="0" y="36947"/>
                  <a:pt x="36947" y="0"/>
                  <a:pt x="82523" y="0"/>
                </a:cubicBezTo>
                <a:lnTo>
                  <a:pt x="3491465" y="0"/>
                </a:lnTo>
                <a:cubicBezTo>
                  <a:pt x="3537041" y="0"/>
                  <a:pt x="3573988" y="36947"/>
                  <a:pt x="3573988" y="82523"/>
                </a:cubicBezTo>
                <a:lnTo>
                  <a:pt x="3573988" y="4489477"/>
                </a:lnTo>
                <a:cubicBezTo>
                  <a:pt x="3573988" y="4535053"/>
                  <a:pt x="3537041" y="4572000"/>
                  <a:pt x="3491465" y="4572000"/>
                </a:cubicBezTo>
                <a:lnTo>
                  <a:pt x="82523" y="45720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076406" y="1434868"/>
            <a:ext cx="3573988" cy="4572000"/>
          </a:xfrm>
          <a:custGeom>
            <a:avLst/>
            <a:gdLst/>
            <a:ahLst/>
            <a:cxnLst/>
            <a:rect l="l" t="t" r="r" b="b"/>
            <a:pathLst>
              <a:path w="3573988" h="4572000">
                <a:moveTo>
                  <a:pt x="82523" y="4572000"/>
                </a:moveTo>
                <a:cubicBezTo>
                  <a:pt x="36947" y="4572000"/>
                  <a:pt x="0" y="4535053"/>
                  <a:pt x="0" y="4489477"/>
                </a:cubicBezTo>
                <a:lnTo>
                  <a:pt x="0" y="82523"/>
                </a:lnTo>
                <a:cubicBezTo>
                  <a:pt x="0" y="36947"/>
                  <a:pt x="36947" y="0"/>
                  <a:pt x="82523" y="0"/>
                </a:cubicBezTo>
                <a:lnTo>
                  <a:pt x="3491465" y="0"/>
                </a:lnTo>
                <a:cubicBezTo>
                  <a:pt x="3537041" y="0"/>
                  <a:pt x="3573988" y="36947"/>
                  <a:pt x="3573988" y="82523"/>
                </a:cubicBezTo>
                <a:lnTo>
                  <a:pt x="3573988" y="4489477"/>
                </a:lnTo>
                <a:cubicBezTo>
                  <a:pt x="3573988" y="4535053"/>
                  <a:pt x="3537041" y="4572000"/>
                  <a:pt x="3491465" y="4572000"/>
                </a:cubicBezTo>
                <a:lnTo>
                  <a:pt x="82523" y="45720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310282" y="1430261"/>
            <a:ext cx="3579930" cy="4572000"/>
          </a:xfrm>
          <a:custGeom>
            <a:avLst/>
            <a:gdLst/>
            <a:ahLst/>
            <a:cxnLst/>
            <a:rect l="l" t="t" r="r" b="b"/>
            <a:pathLst>
              <a:path w="3579930" h="4572000">
                <a:moveTo>
                  <a:pt x="87923" y="4572000"/>
                </a:moveTo>
                <a:cubicBezTo>
                  <a:pt x="39365" y="4572000"/>
                  <a:pt x="0" y="4532635"/>
                  <a:pt x="0" y="4484077"/>
                </a:cubicBezTo>
                <a:lnTo>
                  <a:pt x="0" y="87923"/>
                </a:lnTo>
                <a:cubicBezTo>
                  <a:pt x="0" y="39365"/>
                  <a:pt x="39365" y="0"/>
                  <a:pt x="87923" y="0"/>
                </a:cubicBezTo>
                <a:lnTo>
                  <a:pt x="3492007" y="0"/>
                </a:lnTo>
                <a:cubicBezTo>
                  <a:pt x="3540565" y="0"/>
                  <a:pt x="3579930" y="39365"/>
                  <a:pt x="3579930" y="87923"/>
                </a:cubicBezTo>
                <a:lnTo>
                  <a:pt x="3579930" y="4484077"/>
                </a:lnTo>
                <a:cubicBezTo>
                  <a:pt x="3579930" y="4532635"/>
                  <a:pt x="3540565" y="4572000"/>
                  <a:pt x="3492007" y="4572000"/>
                </a:cubicBezTo>
                <a:lnTo>
                  <a:pt x="87923" y="4572000"/>
                </a:lnTo>
              </a:path>
            </a:pathLst>
          </a:custGeom>
          <a:blipFill>
            <a:blip r:embed="rId4"/>
            <a:srcRect l="27641" r="27641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Hormonas por los Riñones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28639" y="2600472"/>
            <a:ext cx="3218672" cy="3200400"/>
          </a:xfrm>
          <a:custGeom>
            <a:avLst/>
            <a:gdLst/>
            <a:ahLst/>
            <a:cxnLst/>
            <a:rect l="l" t="t" r="r" b="b"/>
            <a:pathLst>
              <a:path w="3218672" h="3200400">
                <a:moveTo>
                  <a:pt x="0" y="32004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Estimula la producción de glóbulos rojos en la médula ósea.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fundamental para mantener niveles adecuados de oxígeno en la sangre.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256406" y="2600472"/>
            <a:ext cx="3218672" cy="3200400"/>
          </a:xfrm>
          <a:custGeom>
            <a:avLst/>
            <a:gdLst/>
            <a:ahLst/>
            <a:cxnLst/>
            <a:rect l="l" t="t" r="r" b="b"/>
            <a:pathLst>
              <a:path w="3218672" h="3200400">
                <a:moveTo>
                  <a:pt x="0" y="32004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Participa en la regulación de la presión arterial.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Ayuda a controlar el equilibrio de líquidos y electrolitos en el organismo.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256406" y="2063324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Renina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8256406" y="156621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95098" y="36576"/>
                </a:moveTo>
                <a:cubicBezTo>
                  <a:pt x="81382" y="36576"/>
                  <a:pt x="65037" y="40348"/>
                  <a:pt x="51549" y="52178"/>
                </a:cubicBezTo>
                <a:cubicBezTo>
                  <a:pt x="33604" y="67894"/>
                  <a:pt x="343" y="104870"/>
                  <a:pt x="343" y="162992"/>
                </a:cubicBezTo>
                <a:cubicBezTo>
                  <a:pt x="343" y="176136"/>
                  <a:pt x="2172" y="191224"/>
                  <a:pt x="4000" y="203168"/>
                </a:cubicBezTo>
                <a:cubicBezTo>
                  <a:pt x="9087" y="236144"/>
                  <a:pt x="37776" y="257975"/>
                  <a:pt x="68751" y="257975"/>
                </a:cubicBezTo>
                <a:cubicBezTo>
                  <a:pt x="108528" y="257975"/>
                  <a:pt x="139503" y="223514"/>
                  <a:pt x="135274" y="183966"/>
                </a:cubicBezTo>
                <a:lnTo>
                  <a:pt x="134988" y="181051"/>
                </a:lnTo>
                <a:lnTo>
                  <a:pt x="144075" y="185566"/>
                </a:lnTo>
                <a:cubicBezTo>
                  <a:pt x="145618" y="186366"/>
                  <a:pt x="146590" y="187909"/>
                  <a:pt x="146590" y="189681"/>
                </a:cubicBezTo>
                <a:lnTo>
                  <a:pt x="146647" y="315468"/>
                </a:lnTo>
                <a:cubicBezTo>
                  <a:pt x="146647" y="323069"/>
                  <a:pt x="152762" y="329184"/>
                  <a:pt x="160363" y="329184"/>
                </a:cubicBezTo>
                <a:cubicBezTo>
                  <a:pt x="167964" y="329184"/>
                  <a:pt x="174079" y="323069"/>
                  <a:pt x="174079" y="315468"/>
                </a:cubicBezTo>
                <a:lnTo>
                  <a:pt x="174079" y="189624"/>
                </a:lnTo>
                <a:cubicBezTo>
                  <a:pt x="174079" y="177508"/>
                  <a:pt x="167221" y="166421"/>
                  <a:pt x="156362" y="160992"/>
                </a:cubicBezTo>
                <a:lnTo>
                  <a:pt x="138646" y="152133"/>
                </a:lnTo>
                <a:lnTo>
                  <a:pt x="148019" y="142189"/>
                </a:lnTo>
                <a:cubicBezTo>
                  <a:pt x="158706" y="130874"/>
                  <a:pt x="164649" y="115900"/>
                  <a:pt x="164649" y="100298"/>
                </a:cubicBezTo>
                <a:cubicBezTo>
                  <a:pt x="164649" y="79324"/>
                  <a:pt x="153848" y="59779"/>
                  <a:pt x="136074" y="48635"/>
                </a:cubicBezTo>
                <a:lnTo>
                  <a:pt x="133217" y="46863"/>
                </a:lnTo>
                <a:lnTo>
                  <a:pt x="125959" y="58407"/>
                </a:lnTo>
                <a:lnTo>
                  <a:pt x="133217" y="46863"/>
                </a:lnTo>
                <a:cubicBezTo>
                  <a:pt x="122530" y="40119"/>
                  <a:pt x="110128" y="36576"/>
                  <a:pt x="97498" y="36576"/>
                </a:cubicBezTo>
                <a:lnTo>
                  <a:pt x="95098" y="36576"/>
                </a:lnTo>
                <a:moveTo>
                  <a:pt x="69609" y="72809"/>
                </a:moveTo>
                <a:cubicBezTo>
                  <a:pt x="76810" y="66523"/>
                  <a:pt x="86068" y="64008"/>
                  <a:pt x="95098" y="64008"/>
                </a:cubicBezTo>
                <a:lnTo>
                  <a:pt x="97498" y="64008"/>
                </a:lnTo>
                <a:cubicBezTo>
                  <a:pt x="104985" y="64008"/>
                  <a:pt x="112300" y="66123"/>
                  <a:pt x="118643" y="70066"/>
                </a:cubicBezTo>
                <a:lnTo>
                  <a:pt x="121615" y="71895"/>
                </a:lnTo>
                <a:cubicBezTo>
                  <a:pt x="131388" y="78010"/>
                  <a:pt x="137331" y="88754"/>
                  <a:pt x="137331" y="100298"/>
                </a:cubicBezTo>
                <a:cubicBezTo>
                  <a:pt x="137331" y="108871"/>
                  <a:pt x="134074" y="117100"/>
                  <a:pt x="128187" y="123330"/>
                </a:cubicBezTo>
                <a:lnTo>
                  <a:pt x="118529" y="133502"/>
                </a:lnTo>
                <a:cubicBezTo>
                  <a:pt x="109328" y="143218"/>
                  <a:pt x="104870" y="156477"/>
                  <a:pt x="106299" y="169736"/>
                </a:cubicBezTo>
                <a:lnTo>
                  <a:pt x="108128" y="186766"/>
                </a:lnTo>
                <a:cubicBezTo>
                  <a:pt x="110585" y="210083"/>
                  <a:pt x="92297" y="230429"/>
                  <a:pt x="68866" y="230429"/>
                </a:cubicBezTo>
                <a:cubicBezTo>
                  <a:pt x="50349" y="230429"/>
                  <a:pt x="34061" y="217513"/>
                  <a:pt x="31204" y="198939"/>
                </a:cubicBezTo>
                <a:cubicBezTo>
                  <a:pt x="29432" y="187395"/>
                  <a:pt x="27832" y="173965"/>
                  <a:pt x="27832" y="162935"/>
                </a:cubicBezTo>
                <a:cubicBezTo>
                  <a:pt x="27832" y="116072"/>
                  <a:pt x="54578" y="86011"/>
                  <a:pt x="69666" y="72752"/>
                </a:cubicBezTo>
                <a:lnTo>
                  <a:pt x="69609" y="72809"/>
                </a:lnTo>
                <a:moveTo>
                  <a:pt x="247174" y="70066"/>
                </a:moveTo>
                <a:cubicBezTo>
                  <a:pt x="253517" y="66123"/>
                  <a:pt x="260833" y="64008"/>
                  <a:pt x="268319" y="64008"/>
                </a:cubicBezTo>
                <a:lnTo>
                  <a:pt x="270720" y="64008"/>
                </a:lnTo>
                <a:cubicBezTo>
                  <a:pt x="279749" y="64008"/>
                  <a:pt x="289008" y="66523"/>
                  <a:pt x="296208" y="72809"/>
                </a:cubicBezTo>
                <a:cubicBezTo>
                  <a:pt x="311296" y="86068"/>
                  <a:pt x="338042" y="116129"/>
                  <a:pt x="338042" y="162992"/>
                </a:cubicBezTo>
                <a:cubicBezTo>
                  <a:pt x="338042" y="174022"/>
                  <a:pt x="336442" y="187395"/>
                  <a:pt x="334670" y="198996"/>
                </a:cubicBezTo>
                <a:cubicBezTo>
                  <a:pt x="331813" y="217570"/>
                  <a:pt x="315525" y="230486"/>
                  <a:pt x="297009" y="230486"/>
                </a:cubicBezTo>
                <a:cubicBezTo>
                  <a:pt x="273520" y="230486"/>
                  <a:pt x="255232" y="210141"/>
                  <a:pt x="257747" y="186823"/>
                </a:cubicBezTo>
                <a:lnTo>
                  <a:pt x="259575" y="169793"/>
                </a:lnTo>
                <a:cubicBezTo>
                  <a:pt x="261004" y="156477"/>
                  <a:pt x="256489" y="143275"/>
                  <a:pt x="247345" y="133560"/>
                </a:cubicBezTo>
                <a:lnTo>
                  <a:pt x="237687" y="123387"/>
                </a:lnTo>
                <a:cubicBezTo>
                  <a:pt x="231800" y="117158"/>
                  <a:pt x="228543" y="108928"/>
                  <a:pt x="228543" y="100355"/>
                </a:cubicBezTo>
                <a:cubicBezTo>
                  <a:pt x="228543" y="88811"/>
                  <a:pt x="234486" y="78067"/>
                  <a:pt x="244259" y="71952"/>
                </a:cubicBezTo>
                <a:lnTo>
                  <a:pt x="247231" y="70123"/>
                </a:lnTo>
                <a:lnTo>
                  <a:pt x="247174" y="70066"/>
                </a:lnTo>
                <a:moveTo>
                  <a:pt x="268319" y="36576"/>
                </a:moveTo>
                <a:cubicBezTo>
                  <a:pt x="255689" y="36576"/>
                  <a:pt x="243288" y="40119"/>
                  <a:pt x="232601" y="46863"/>
                </a:cubicBezTo>
                <a:lnTo>
                  <a:pt x="229629" y="48692"/>
                </a:lnTo>
                <a:cubicBezTo>
                  <a:pt x="211855" y="59836"/>
                  <a:pt x="201054" y="79324"/>
                  <a:pt x="201054" y="100355"/>
                </a:cubicBezTo>
                <a:cubicBezTo>
                  <a:pt x="201054" y="115900"/>
                  <a:pt x="206997" y="130931"/>
                  <a:pt x="217684" y="142246"/>
                </a:cubicBezTo>
                <a:lnTo>
                  <a:pt x="227286" y="152362"/>
                </a:lnTo>
                <a:lnTo>
                  <a:pt x="210083" y="160992"/>
                </a:lnTo>
                <a:cubicBezTo>
                  <a:pt x="199225" y="166421"/>
                  <a:pt x="192367" y="177508"/>
                  <a:pt x="192367" y="189624"/>
                </a:cubicBezTo>
                <a:lnTo>
                  <a:pt x="192367" y="315468"/>
                </a:lnTo>
                <a:cubicBezTo>
                  <a:pt x="192367" y="323069"/>
                  <a:pt x="198482" y="329184"/>
                  <a:pt x="206083" y="329184"/>
                </a:cubicBezTo>
                <a:cubicBezTo>
                  <a:pt x="213684" y="329184"/>
                  <a:pt x="219799" y="323069"/>
                  <a:pt x="219799" y="315468"/>
                </a:cubicBezTo>
                <a:lnTo>
                  <a:pt x="219799" y="189624"/>
                </a:lnTo>
                <a:cubicBezTo>
                  <a:pt x="219799" y="187909"/>
                  <a:pt x="220770" y="186309"/>
                  <a:pt x="222314" y="185509"/>
                </a:cubicBezTo>
                <a:lnTo>
                  <a:pt x="230772" y="181280"/>
                </a:lnTo>
                <a:lnTo>
                  <a:pt x="230486" y="183909"/>
                </a:lnTo>
                <a:cubicBezTo>
                  <a:pt x="226257" y="223457"/>
                  <a:pt x="257289" y="257918"/>
                  <a:pt x="297009" y="257918"/>
                </a:cubicBezTo>
                <a:cubicBezTo>
                  <a:pt x="328041" y="257918"/>
                  <a:pt x="356730" y="236144"/>
                  <a:pt x="361760" y="203111"/>
                </a:cubicBezTo>
                <a:cubicBezTo>
                  <a:pt x="363588" y="191167"/>
                  <a:pt x="365417" y="176079"/>
                  <a:pt x="365417" y="162935"/>
                </a:cubicBezTo>
                <a:cubicBezTo>
                  <a:pt x="365417" y="104813"/>
                  <a:pt x="332156" y="67894"/>
                  <a:pt x="314211" y="52121"/>
                </a:cubicBezTo>
                <a:cubicBezTo>
                  <a:pt x="300838" y="40348"/>
                  <a:pt x="284493" y="36576"/>
                  <a:pt x="270777" y="36576"/>
                </a:cubicBezTo>
                <a:lnTo>
                  <a:pt x="268376" y="36576"/>
                </a:lnTo>
                <a:lnTo>
                  <a:pt x="268319" y="36576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28639" y="2063324"/>
            <a:ext cx="3218672" cy="457200"/>
          </a:xfrm>
          <a:custGeom>
            <a:avLst/>
            <a:gdLst/>
            <a:ahLst/>
            <a:cxnLst/>
            <a:rect l="l" t="t" r="r" b="b"/>
            <a:pathLst>
              <a:path w="3218672" h="457200">
                <a:moveTo>
                  <a:pt x="0" y="457200"/>
                </a:moveTo>
                <a:lnTo>
                  <a:pt x="0" y="0"/>
                </a:lnTo>
                <a:lnTo>
                  <a:pt x="3218672" y="0"/>
                </a:lnTo>
                <a:lnTo>
                  <a:pt x="3218672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7748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Eritropoyetina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728639" y="156621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90800" y="5050"/>
                </a:moveTo>
                <a:cubicBezTo>
                  <a:pt x="284085" y="11765"/>
                  <a:pt x="284085" y="22623"/>
                  <a:pt x="290800" y="29267"/>
                </a:cubicBezTo>
                <a:lnTo>
                  <a:pt x="301515" y="39983"/>
                </a:lnTo>
                <a:lnTo>
                  <a:pt x="274369" y="67272"/>
                </a:lnTo>
                <a:lnTo>
                  <a:pt x="235078" y="27910"/>
                </a:lnTo>
                <a:cubicBezTo>
                  <a:pt x="228363" y="21195"/>
                  <a:pt x="217505" y="21195"/>
                  <a:pt x="210861" y="27910"/>
                </a:cubicBezTo>
                <a:cubicBezTo>
                  <a:pt x="204217" y="34625"/>
                  <a:pt x="204146" y="45483"/>
                  <a:pt x="210861" y="52127"/>
                </a:cubicBezTo>
                <a:lnTo>
                  <a:pt x="262296" y="103562"/>
                </a:lnTo>
                <a:lnTo>
                  <a:pt x="313731" y="154997"/>
                </a:lnTo>
                <a:cubicBezTo>
                  <a:pt x="320446" y="161712"/>
                  <a:pt x="331305" y="161712"/>
                  <a:pt x="337948" y="154997"/>
                </a:cubicBezTo>
                <a:cubicBezTo>
                  <a:pt x="344592" y="148282"/>
                  <a:pt x="344664" y="137423"/>
                  <a:pt x="337948" y="130780"/>
                </a:cubicBezTo>
                <a:lnTo>
                  <a:pt x="298658" y="91489"/>
                </a:lnTo>
                <a:lnTo>
                  <a:pt x="325804" y="64271"/>
                </a:lnTo>
                <a:lnTo>
                  <a:pt x="336520" y="74987"/>
                </a:lnTo>
                <a:cubicBezTo>
                  <a:pt x="343235" y="81702"/>
                  <a:pt x="354093" y="81702"/>
                  <a:pt x="360737" y="74987"/>
                </a:cubicBezTo>
                <a:cubicBezTo>
                  <a:pt x="367381" y="68272"/>
                  <a:pt x="367452" y="57413"/>
                  <a:pt x="360737" y="50770"/>
                </a:cubicBezTo>
                <a:lnTo>
                  <a:pt x="337948" y="27910"/>
                </a:lnTo>
                <a:lnTo>
                  <a:pt x="315088" y="5050"/>
                </a:lnTo>
                <a:cubicBezTo>
                  <a:pt x="308373" y="-1665"/>
                  <a:pt x="297515" y="-1665"/>
                  <a:pt x="290871" y="5050"/>
                </a:cubicBezTo>
                <a:lnTo>
                  <a:pt x="290800" y="5050"/>
                </a:lnTo>
                <a:moveTo>
                  <a:pt x="193930" y="67629"/>
                </a:moveTo>
                <a:lnTo>
                  <a:pt x="57485" y="204075"/>
                </a:lnTo>
                <a:cubicBezTo>
                  <a:pt x="49984" y="211647"/>
                  <a:pt x="45769" y="221791"/>
                  <a:pt x="45769" y="232435"/>
                </a:cubicBezTo>
                <a:lnTo>
                  <a:pt x="45769" y="295872"/>
                </a:lnTo>
                <a:lnTo>
                  <a:pt x="5050" y="336520"/>
                </a:lnTo>
                <a:cubicBezTo>
                  <a:pt x="-1665" y="343235"/>
                  <a:pt x="-1665" y="354093"/>
                  <a:pt x="5050" y="360737"/>
                </a:cubicBezTo>
                <a:cubicBezTo>
                  <a:pt x="11765" y="367381"/>
                  <a:pt x="22623" y="367452"/>
                  <a:pt x="29267" y="360737"/>
                </a:cubicBezTo>
                <a:lnTo>
                  <a:pt x="69986" y="320018"/>
                </a:lnTo>
                <a:lnTo>
                  <a:pt x="133423" y="320018"/>
                </a:lnTo>
                <a:cubicBezTo>
                  <a:pt x="144067" y="320018"/>
                  <a:pt x="154211" y="315803"/>
                  <a:pt x="161712" y="308302"/>
                </a:cubicBezTo>
                <a:lnTo>
                  <a:pt x="298158" y="171856"/>
                </a:lnTo>
                <a:cubicBezTo>
                  <a:pt x="297943" y="171642"/>
                  <a:pt x="297658" y="171428"/>
                  <a:pt x="297443" y="171142"/>
                </a:cubicBezTo>
                <a:lnTo>
                  <a:pt x="273869" y="147567"/>
                </a:lnTo>
                <a:lnTo>
                  <a:pt x="137423" y="284013"/>
                </a:lnTo>
                <a:cubicBezTo>
                  <a:pt x="136352" y="285085"/>
                  <a:pt x="134923" y="285656"/>
                  <a:pt x="133351" y="285656"/>
                </a:cubicBezTo>
                <a:lnTo>
                  <a:pt x="80059" y="285799"/>
                </a:lnTo>
                <a:lnTo>
                  <a:pt x="80059" y="232435"/>
                </a:lnTo>
                <a:cubicBezTo>
                  <a:pt x="80059" y="230935"/>
                  <a:pt x="80631" y="229435"/>
                  <a:pt x="81702" y="228363"/>
                </a:cubicBezTo>
                <a:lnTo>
                  <a:pt x="101205" y="208861"/>
                </a:lnTo>
                <a:lnTo>
                  <a:pt x="117635" y="225291"/>
                </a:lnTo>
                <a:cubicBezTo>
                  <a:pt x="122064" y="229721"/>
                  <a:pt x="129351" y="229721"/>
                  <a:pt x="133780" y="225291"/>
                </a:cubicBezTo>
                <a:cubicBezTo>
                  <a:pt x="138209" y="220862"/>
                  <a:pt x="138209" y="213576"/>
                  <a:pt x="133780" y="209147"/>
                </a:cubicBezTo>
                <a:lnTo>
                  <a:pt x="117349" y="192716"/>
                </a:lnTo>
                <a:lnTo>
                  <a:pt x="146925" y="163141"/>
                </a:lnTo>
                <a:lnTo>
                  <a:pt x="163355" y="179571"/>
                </a:lnTo>
                <a:cubicBezTo>
                  <a:pt x="167784" y="184001"/>
                  <a:pt x="175071" y="184001"/>
                  <a:pt x="179500" y="179571"/>
                </a:cubicBezTo>
                <a:cubicBezTo>
                  <a:pt x="183929" y="175142"/>
                  <a:pt x="183929" y="167856"/>
                  <a:pt x="179500" y="163427"/>
                </a:cubicBezTo>
                <a:lnTo>
                  <a:pt x="163069" y="146996"/>
                </a:lnTo>
                <a:lnTo>
                  <a:pt x="192645" y="117421"/>
                </a:lnTo>
                <a:lnTo>
                  <a:pt x="209075" y="133851"/>
                </a:lnTo>
                <a:cubicBezTo>
                  <a:pt x="213504" y="138281"/>
                  <a:pt x="220791" y="138281"/>
                  <a:pt x="225220" y="133851"/>
                </a:cubicBezTo>
                <a:cubicBezTo>
                  <a:pt x="229649" y="129422"/>
                  <a:pt x="229649" y="122136"/>
                  <a:pt x="225220" y="117707"/>
                </a:cubicBezTo>
                <a:lnTo>
                  <a:pt x="208789" y="101276"/>
                </a:lnTo>
                <a:lnTo>
                  <a:pt x="218148" y="91918"/>
                </a:lnTo>
                <a:lnTo>
                  <a:pt x="194573" y="68343"/>
                </a:lnTo>
                <a:cubicBezTo>
                  <a:pt x="194359" y="68129"/>
                  <a:pt x="194145" y="67843"/>
                  <a:pt x="193859" y="67629"/>
                </a:cubicBezTo>
                <a:lnTo>
                  <a:pt x="193930" y="67629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F1F0F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V="1">
            <a:off x="6095969" y="893"/>
            <a:ext cx="6095968" cy="6857107"/>
          </a:xfrm>
          <a:custGeom>
            <a:avLst/>
            <a:gdLst/>
            <a:ahLst/>
            <a:cxnLst/>
            <a:rect l="l" t="t" r="r" b="b"/>
            <a:pathLst>
              <a:path w="6095968" h="6857107">
                <a:moveTo>
                  <a:pt x="0" y="6857107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 rot="5400000">
            <a:off x="415013" y="1029913"/>
            <a:ext cx="5416846" cy="6239327"/>
          </a:xfrm>
          <a:custGeom>
            <a:avLst/>
            <a:gdLst/>
            <a:ahLst/>
            <a:cxnLst/>
            <a:rect l="l" t="t" r="r" b="b"/>
            <a:pathLst>
              <a:path w="5416846" h="6239327">
                <a:moveTo>
                  <a:pt x="0" y="6239327"/>
                </a:moveTo>
                <a:lnTo>
                  <a:pt x="0" y="0"/>
                </a:lnTo>
                <a:lnTo>
                  <a:pt x="5416846" y="0"/>
                </a:lnTo>
                <a:lnTo>
                  <a:pt x="5416846" y="6239327"/>
                </a:lnTo>
                <a:lnTo>
                  <a:pt x="0" y="6239327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8640" y="1153655"/>
            <a:ext cx="1879591" cy="61837"/>
          </a:xfrm>
          <a:custGeom>
            <a:avLst/>
            <a:gdLst/>
            <a:ahLst/>
            <a:cxnLst/>
            <a:rect l="l" t="t" r="r" b="b"/>
            <a:pathLst>
              <a:path w="1879591" h="61837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6495651"/>
            <a:ext cx="6207291" cy="182880"/>
          </a:xfrm>
          <a:custGeom>
            <a:avLst/>
            <a:gdLst/>
            <a:ahLst/>
            <a:cxnLst/>
            <a:rect l="l" t="t" r="r" b="b"/>
            <a:pathLst>
              <a:path w="6207291" h="182880">
                <a:moveTo>
                  <a:pt x="0" y="182880"/>
                </a:moveTo>
                <a:lnTo>
                  <a:pt x="0" y="0"/>
                </a:lnTo>
                <a:lnTo>
                  <a:pt x="6207291" y="0"/>
                </a:lnTo>
                <a:lnTo>
                  <a:pt x="6207291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Urinario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548639" y="2710705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F00F5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4288535" y="2710705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F00F5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8028431" y="2710705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F00F5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229599" y="2275805"/>
            <a:ext cx="3291840" cy="3657600"/>
          </a:xfrm>
          <a:custGeom>
            <a:avLst/>
            <a:gdLst/>
            <a:ahLst/>
            <a:cxnLst/>
            <a:rect l="l" t="t" r="r" b="b"/>
            <a:pathLst>
              <a:path w="3291840" h="3657600">
                <a:moveTo>
                  <a:pt x="0" y="36576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3657600"/>
                </a:lnTo>
                <a:lnTo>
                  <a:pt x="0" y="3657600"/>
                </a:lnTo>
              </a:path>
            </a:pathLst>
          </a:custGeom>
          <a:solidFill>
            <a:srgbClr val="FFFFFF"/>
          </a:solidFill>
          <a:ln w="9525">
            <a:solidFill>
              <a:srgbClr val="E4DAFF"/>
            </a:solidFill>
          </a:ln>
        </p:spPr>
        <p:txBody>
          <a:bodyPr wrap="square" lIns="182880" tIns="54864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vejiga almacena la orina temporalmente hasta que se produce la micción.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027813" y="1981089"/>
            <a:ext cx="3291840" cy="731520"/>
          </a:xfrm>
          <a:custGeom>
            <a:avLst/>
            <a:gdLst/>
            <a:ahLst/>
            <a:cxnLst/>
            <a:rect l="l" t="t" r="r" b="b"/>
            <a:pathLst>
              <a:path w="3291840" h="731520">
                <a:moveTo>
                  <a:pt x="0" y="0"/>
                </a:moveTo>
                <a:lnTo>
                  <a:pt x="2926080" y="0"/>
                </a:lnTo>
                <a:lnTo>
                  <a:pt x="3291840" y="365760"/>
                </a:lnTo>
                <a:lnTo>
                  <a:pt x="292608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Almacenamiento y Micción</a:t>
            </a:r>
            <a:endParaRPr lang="en-US" sz="1600" b="1" dirty="0"/>
          </a:p>
        </p:txBody>
      </p:sp>
      <p:sp>
        <p:nvSpPr>
          <p:cNvPr id="12" name="Text 10"/>
          <p:cNvSpPr/>
          <p:nvPr/>
        </p:nvSpPr>
        <p:spPr>
          <a:xfrm>
            <a:off x="4490012" y="2275805"/>
            <a:ext cx="3291840" cy="3657600"/>
          </a:xfrm>
          <a:custGeom>
            <a:avLst/>
            <a:gdLst/>
            <a:ahLst/>
            <a:cxnLst/>
            <a:rect l="l" t="t" r="r" b="b"/>
            <a:pathLst>
              <a:path w="3291840" h="3657600">
                <a:moveTo>
                  <a:pt x="0" y="36576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3657600"/>
                </a:lnTo>
                <a:lnTo>
                  <a:pt x="0" y="3657600"/>
                </a:lnTo>
              </a:path>
            </a:pathLst>
          </a:custGeom>
          <a:solidFill>
            <a:srgbClr val="FFFFFF"/>
          </a:solidFill>
          <a:ln w="9525">
            <a:solidFill>
              <a:srgbClr val="E4DAFF"/>
            </a:solidFill>
          </a:ln>
        </p:spPr>
        <p:txBody>
          <a:bodyPr wrap="square" lIns="182880" tIns="54864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orina se transporta desde los riñones hasta la vejiga a través de los uréteres.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288226" y="1981089"/>
            <a:ext cx="3291840" cy="731520"/>
          </a:xfrm>
          <a:custGeom>
            <a:avLst/>
            <a:gdLst/>
            <a:ahLst/>
            <a:cxnLst/>
            <a:rect l="l" t="t" r="r" b="b"/>
            <a:pathLst>
              <a:path w="3291840" h="731520">
                <a:moveTo>
                  <a:pt x="0" y="0"/>
                </a:moveTo>
                <a:lnTo>
                  <a:pt x="2926080" y="0"/>
                </a:lnTo>
                <a:lnTo>
                  <a:pt x="3291840" y="365760"/>
                </a:lnTo>
                <a:lnTo>
                  <a:pt x="292608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Transporte de Orina</a:t>
            </a:r>
            <a:endParaRPr lang="en-US" sz="1600" b="1" dirty="0"/>
          </a:p>
        </p:txBody>
      </p:sp>
      <p:sp>
        <p:nvSpPr>
          <p:cNvPr id="14" name="Text 12"/>
          <p:cNvSpPr/>
          <p:nvPr/>
        </p:nvSpPr>
        <p:spPr>
          <a:xfrm>
            <a:off x="750425" y="2275805"/>
            <a:ext cx="3291840" cy="3657600"/>
          </a:xfrm>
          <a:custGeom>
            <a:avLst/>
            <a:gdLst/>
            <a:ahLst/>
            <a:cxnLst/>
            <a:rect l="l" t="t" r="r" b="b"/>
            <a:pathLst>
              <a:path w="3291840" h="3657600">
                <a:moveTo>
                  <a:pt x="0" y="36576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3657600"/>
                </a:lnTo>
                <a:lnTo>
                  <a:pt x="0" y="3657600"/>
                </a:lnTo>
              </a:path>
            </a:pathLst>
          </a:custGeom>
          <a:solidFill>
            <a:srgbClr val="FFFFFF"/>
          </a:solidFill>
          <a:ln w="9525">
            <a:solidFill>
              <a:srgbClr val="E4DAFF"/>
            </a:solidFill>
          </a:ln>
        </p:spPr>
        <p:txBody>
          <a:bodyPr wrap="square" lIns="182880" tIns="54864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riñones filtran desechos y regulan el equilibrio hídrico del organismo.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48639" y="1981089"/>
            <a:ext cx="3291840" cy="731520"/>
          </a:xfrm>
          <a:custGeom>
            <a:avLst/>
            <a:gdLst/>
            <a:ahLst/>
            <a:cxnLst/>
            <a:rect l="l" t="t" r="r" b="b"/>
            <a:pathLst>
              <a:path w="3291840" h="731520">
                <a:moveTo>
                  <a:pt x="0" y="0"/>
                </a:moveTo>
                <a:lnTo>
                  <a:pt x="2926080" y="0"/>
                </a:lnTo>
                <a:lnTo>
                  <a:pt x="3291840" y="365760"/>
                </a:lnTo>
                <a:lnTo>
                  <a:pt x="292608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7748F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Riñones</a:t>
            </a:r>
            <a:endParaRPr lang="en-US" sz="1600" b="1" dirty="0"/>
          </a:p>
        </p:txBody>
      </p:sp>
      <p:sp>
        <p:nvSpPr>
          <p:cNvPr id="16" name="Text 14"/>
          <p:cNvSpPr/>
          <p:nvPr/>
        </p:nvSpPr>
        <p:spPr>
          <a:xfrm>
            <a:off x="548640" y="0"/>
            <a:ext cx="11094720" cy="1130599"/>
          </a:xfrm>
          <a:custGeom>
            <a:avLst/>
            <a:gdLst/>
            <a:ahLst/>
            <a:cxnLst/>
            <a:rect l="l" t="t" r="r" b="b"/>
            <a:pathLst>
              <a:path w="11094720" h="1130599">
                <a:moveTo>
                  <a:pt x="0" y="1130599"/>
                </a:moveTo>
                <a:lnTo>
                  <a:pt x="0" y="0"/>
                </a:lnTo>
                <a:lnTo>
                  <a:pt x="11094720" y="0"/>
                </a:lnTo>
                <a:lnTo>
                  <a:pt x="11094720" y="1130599"/>
                </a:lnTo>
                <a:lnTo>
                  <a:pt x="0" y="11305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Conclusión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11094658" y="61257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805</Words>
  <Application>Microsoft Macintosh PowerPoint</Application>
  <PresentationFormat>Panorámica</PresentationFormat>
  <Paragraphs>96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3</cp:revision>
  <dcterms:created xsi:type="dcterms:W3CDTF">2025-02-22T05:09:40Z</dcterms:created>
  <dcterms:modified xsi:type="dcterms:W3CDTF">2025-02-24T16:47:37Z</dcterms:modified>
</cp:coreProperties>
</file>