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7"/>
    <p:restoredTop sz="94610"/>
  </p:normalViewPr>
  <p:slideViewPr>
    <p:cSldViewPr snapToGrid="0" snapToObjects="1">
      <p:cViewPr varScale="1">
        <p:scale>
          <a:sx n="103" d="100"/>
          <a:sy n="103" d="100"/>
        </p:scale>
        <p:origin x="6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5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19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>
            <a:blip r:embed="rId3"/>
            <a:srcRect t="752" b="752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50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731519" y="5473446"/>
            <a:ext cx="10728960" cy="9144"/>
          </a:xfrm>
          <a:custGeom>
            <a:avLst/>
            <a:gdLst/>
            <a:ahLst/>
            <a:cxnLst/>
            <a:rect l="l" t="t" r="r" b="b"/>
            <a:pathLst>
              <a:path w="10728960" h="9144">
                <a:moveTo>
                  <a:pt x="0" y="9144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9144"/>
                </a:lnTo>
                <a:lnTo>
                  <a:pt x="0" y="9144"/>
                </a:lnTo>
              </a:path>
            </a:pathLst>
          </a:custGeom>
          <a:solidFill>
            <a:srgbClr val="FFFFFF">
              <a:alpha val="50000"/>
            </a:srgbClr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731520" y="1723241"/>
            <a:ext cx="10728960" cy="3529224"/>
          </a:xfrm>
          <a:custGeom>
            <a:avLst/>
            <a:gdLst/>
            <a:ahLst/>
            <a:cxnLst/>
            <a:rect l="l" t="t" r="r" b="b"/>
            <a:pathLst>
              <a:path w="10728960" h="3529224">
                <a:moveTo>
                  <a:pt x="0" y="3529224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3529224"/>
                </a:lnTo>
                <a:lnTo>
                  <a:pt x="0" y="3529224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4800" dirty="0"/>
          </a:p>
        </p:txBody>
      </p:sp>
      <p:sp>
        <p:nvSpPr>
          <p:cNvPr id="7" name="Text 5"/>
          <p:cNvSpPr/>
          <p:nvPr/>
        </p:nvSpPr>
        <p:spPr>
          <a:xfrm>
            <a:off x="731520" y="395836"/>
            <a:ext cx="1097280" cy="1097280"/>
          </a:xfrm>
          <a:custGeom>
            <a:avLst/>
            <a:gdLst/>
            <a:ahLst/>
            <a:cxnLst/>
            <a:rect l="l" t="t" r="r" b="b"/>
            <a:pathLst>
              <a:path w="1097280" h="1097280">
                <a:moveTo>
                  <a:pt x="0" y="1097280"/>
                </a:moveTo>
                <a:lnTo>
                  <a:pt x="0" y="0"/>
                </a:lnTo>
                <a:lnTo>
                  <a:pt x="1097280" y="0"/>
                </a:lnTo>
                <a:lnTo>
                  <a:pt x="1097280" y="1097280"/>
                </a:lnTo>
                <a:lnTo>
                  <a:pt x="0" y="109728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731520" y="5712716"/>
            <a:ext cx="10728960" cy="823339"/>
          </a:xfrm>
          <a:custGeom>
            <a:avLst/>
            <a:gdLst/>
            <a:ahLst/>
            <a:cxnLst/>
            <a:rect l="l" t="t" r="r" b="b"/>
            <a:pathLst>
              <a:path w="10728960" h="823339">
                <a:moveTo>
                  <a:pt x="0" y="823339"/>
                </a:moveTo>
                <a:lnTo>
                  <a:pt x="0" y="0"/>
                </a:lnTo>
                <a:lnTo>
                  <a:pt x="10728960" y="0"/>
                </a:lnTo>
                <a:lnTo>
                  <a:pt x="10728960" y="823339"/>
                </a:lnTo>
                <a:lnTo>
                  <a:pt x="0" y="823339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Estructura, Funciones y Procesos de Intercambio Gaseoso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2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0" y="1473200"/>
            <a:ext cx="3200400" cy="4663440"/>
          </a:xfrm>
          <a:custGeom>
            <a:avLst/>
            <a:gdLst/>
            <a:ahLst/>
            <a:cxnLst/>
            <a:rect l="l" t="t" r="r" b="b"/>
            <a:pathLst>
              <a:path w="3200400" h="4663440">
                <a:moveTo>
                  <a:pt x="0" y="466344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4663440"/>
                </a:lnTo>
                <a:lnTo>
                  <a:pt x="0" y="4663440"/>
                </a:lnTo>
              </a:path>
            </a:pathLst>
          </a:custGeom>
          <a:blipFill>
            <a:blip r:embed="rId4"/>
            <a:srcRect l="30404" r="3040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40080" y="1164617"/>
            <a:ext cx="10698480" cy="10672"/>
          </a:xfrm>
          <a:custGeom>
            <a:avLst/>
            <a:gdLst/>
            <a:ahLst/>
            <a:cxnLst/>
            <a:rect l="l" t="t" r="r" b="b"/>
            <a:pathLst>
              <a:path w="10698480" h="10672">
                <a:moveTo>
                  <a:pt x="0" y="0"/>
                </a:moveTo>
                <a:lnTo>
                  <a:pt x="106984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640078" y="1"/>
            <a:ext cx="10698480" cy="1034799"/>
          </a:xfrm>
          <a:custGeom>
            <a:avLst/>
            <a:gdLst/>
            <a:ahLst/>
            <a:cxnLst/>
            <a:rect l="l" t="t" r="r" b="b"/>
            <a:pathLst>
              <a:path w="10698480" h="1034799">
                <a:moveTo>
                  <a:pt x="0" y="1034799"/>
                </a:moveTo>
                <a:lnTo>
                  <a:pt x="0" y="0"/>
                </a:lnTo>
                <a:lnTo>
                  <a:pt x="10698480" y="0"/>
                </a:lnTo>
                <a:lnTo>
                  <a:pt x="106984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al Sistema Respiratorio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1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4297679" y="148135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297680" y="2813589"/>
            <a:ext cx="6675120" cy="3108960"/>
          </a:xfrm>
          <a:custGeom>
            <a:avLst/>
            <a:gdLst/>
            <a:ahLst/>
            <a:cxnLst/>
            <a:rect l="l" t="t" r="r" b="b"/>
            <a:pathLst>
              <a:path w="6675120" h="3108960">
                <a:moveTo>
                  <a:pt x="0" y="3108960"/>
                </a:moveTo>
                <a:lnTo>
                  <a:pt x="0" y="0"/>
                </a:lnTo>
                <a:lnTo>
                  <a:pt x="6675120" y="0"/>
                </a:lnTo>
                <a:lnTo>
                  <a:pt x="6675120" y="3108960"/>
                </a:lnTo>
                <a:lnTo>
                  <a:pt x="0" y="31089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respiratorio es fundamental para la oxigenación de la sangre y la eliminación de dióxido de carbono.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Además, juega un papel crucial en la regulación del pH sanguíneo y en la protección contra patógenos</a:t>
            </a: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4297678" y="2183669"/>
            <a:ext cx="6675119" cy="457200"/>
          </a:xfrm>
          <a:custGeom>
            <a:avLst/>
            <a:gdLst/>
            <a:ahLst/>
            <a:cxnLst/>
            <a:rect l="l" t="t" r="r" b="b"/>
            <a:pathLst>
              <a:path w="6675119" h="457200">
                <a:moveTo>
                  <a:pt x="0" y="457200"/>
                </a:moveTo>
                <a:lnTo>
                  <a:pt x="0" y="0"/>
                </a:lnTo>
                <a:lnTo>
                  <a:pt x="6675119" y="0"/>
                </a:lnTo>
                <a:lnTo>
                  <a:pt x="6675119" y="457200"/>
                </a:lnTo>
                <a:lnTo>
                  <a:pt x="0" y="4572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Introducción al Sistema Respiratorio</a:t>
            </a:r>
            <a:endParaRPr lang="en-US" b="1" dirty="0"/>
          </a:p>
        </p:txBody>
      </p:sp>
      <p:sp>
        <p:nvSpPr>
          <p:cNvPr id="13" name="Text 11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5054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378704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112352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457200"/>
                </a:moveTo>
                <a:lnTo>
                  <a:pt x="0" y="0"/>
                </a:ln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6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640080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 de las Vías Respiratorias Superiores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6294" r="3629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57765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12" name="Text 10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2</a:t>
            </a:r>
            <a:endParaRPr lang="en-US" sz="800" dirty="0"/>
          </a:p>
        </p:txBody>
      </p:sp>
      <p:sp>
        <p:nvSpPr>
          <p:cNvPr id="13" name="Text 11"/>
          <p:cNvSpPr/>
          <p:nvPr/>
        </p:nvSpPr>
        <p:spPr>
          <a:xfrm>
            <a:off x="6112353" y="2755681"/>
            <a:ext cx="2560320" cy="3291840"/>
          </a:xfrm>
          <a:custGeom>
            <a:avLst/>
            <a:gdLst/>
            <a:ahLst/>
            <a:cxnLst/>
            <a:rect l="l" t="t" r="r" b="b"/>
            <a:pathLst>
              <a:path w="2560320" h="3291840">
                <a:moveTo>
                  <a:pt x="0" y="32918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Cartílagos: estructuras que dan soporte y forma a la laringe.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Cuerdas vocales: permiten la producción de sonido durante la fonación.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112353" y="2068060"/>
            <a:ext cx="2560320" cy="548640"/>
          </a:xfrm>
          <a:custGeom>
            <a:avLst/>
            <a:gdLst/>
            <a:ahLst/>
            <a:cxnLst/>
            <a:rect l="l" t="t" r="r" b="b"/>
            <a:pathLst>
              <a:path w="2560320" h="548640">
                <a:moveTo>
                  <a:pt x="0" y="5486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Componentes de la Laringe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3378704" y="2755681"/>
            <a:ext cx="2560320" cy="3291840"/>
          </a:xfrm>
          <a:custGeom>
            <a:avLst/>
            <a:gdLst/>
            <a:ahLst/>
            <a:cxnLst/>
            <a:rect l="l" t="t" r="r" b="b"/>
            <a:pathLst>
              <a:path w="2560320" h="3291840">
                <a:moveTo>
                  <a:pt x="0" y="32918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Nasofaringe: parte superior que conecta con la cavidad nasal.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Orofaringe: parte media que se encuentra detrás de la boca.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78704" y="2068060"/>
            <a:ext cx="2560320" cy="548640"/>
          </a:xfrm>
          <a:custGeom>
            <a:avLst/>
            <a:gdLst/>
            <a:ahLst/>
            <a:cxnLst/>
            <a:rect l="l" t="t" r="r" b="b"/>
            <a:pathLst>
              <a:path w="2560320" h="548640">
                <a:moveTo>
                  <a:pt x="0" y="5486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Divisiones de la Faringe</a:t>
            </a:r>
            <a:endParaRPr lang="en-US" sz="1600" b="1" dirty="0"/>
          </a:p>
        </p:txBody>
      </p:sp>
      <p:sp>
        <p:nvSpPr>
          <p:cNvPr id="17" name="Text 15"/>
          <p:cNvSpPr/>
          <p:nvPr/>
        </p:nvSpPr>
        <p:spPr>
          <a:xfrm>
            <a:off x="645055" y="2755681"/>
            <a:ext cx="2560320" cy="3291840"/>
          </a:xfrm>
          <a:custGeom>
            <a:avLst/>
            <a:gdLst/>
            <a:ahLst/>
            <a:cxnLst/>
            <a:rect l="l" t="t" r="r" b="b"/>
            <a:pathLst>
              <a:path w="2560320" h="3291840">
                <a:moveTo>
                  <a:pt x="0" y="32918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Filtra el aire para eliminar partículas y microorganismos.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Humidifica y calienta el aire antes de que llegue a los pulmones.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5055" y="2068060"/>
            <a:ext cx="2560320" cy="548640"/>
          </a:xfrm>
          <a:custGeom>
            <a:avLst/>
            <a:gdLst/>
            <a:ahLst/>
            <a:cxnLst/>
            <a:rect l="l" t="t" r="r" b="b"/>
            <a:pathLst>
              <a:path w="2560320" h="548640">
                <a:moveTo>
                  <a:pt x="0" y="54864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la Nariz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78" y="1164795"/>
            <a:ext cx="7955280" cy="45719"/>
          </a:xfrm>
          <a:custGeom>
            <a:avLst/>
            <a:gdLst/>
            <a:ahLst/>
            <a:cxnLst/>
            <a:rect l="l" t="t" r="r" b="b"/>
            <a:pathLst>
              <a:path w="7955280" h="45719">
                <a:moveTo>
                  <a:pt x="0" y="0"/>
                </a:moveTo>
                <a:lnTo>
                  <a:pt x="795528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78" y="1"/>
            <a:ext cx="7955280" cy="1034799"/>
          </a:xfrm>
          <a:custGeom>
            <a:avLst/>
            <a:gdLst/>
            <a:ahLst/>
            <a:cxnLst/>
            <a:rect l="l" t="t" r="r" b="b"/>
            <a:pathLst>
              <a:path w="7955280" h="1034799">
                <a:moveTo>
                  <a:pt x="0" y="1034799"/>
                </a:moveTo>
                <a:lnTo>
                  <a:pt x="0" y="0"/>
                </a:lnTo>
                <a:lnTo>
                  <a:pt x="7955280" y="0"/>
                </a:lnTo>
                <a:lnTo>
                  <a:pt x="795528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 de las Vías Respiratorias Inferiores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857765" y="6309360"/>
            <a:ext cx="7737593" cy="548640"/>
          </a:xfrm>
          <a:custGeom>
            <a:avLst/>
            <a:gdLst/>
            <a:ahLst/>
            <a:cxnLst/>
            <a:rect l="l" t="t" r="r" b="b"/>
            <a:pathLst>
              <a:path w="7737593" h="548640">
                <a:moveTo>
                  <a:pt x="0" y="548640"/>
                </a:moveTo>
                <a:lnTo>
                  <a:pt x="0" y="0"/>
                </a:lnTo>
                <a:lnTo>
                  <a:pt x="7737593" y="0"/>
                </a:lnTo>
                <a:lnTo>
                  <a:pt x="7737593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8991600" y="0"/>
            <a:ext cx="3200400" cy="6858000"/>
          </a:xfrm>
          <a:custGeom>
            <a:avLst/>
            <a:gdLst/>
            <a:ahLst/>
            <a:cxnLst/>
            <a:rect l="l" t="t" r="r" b="b"/>
            <a:pathLst>
              <a:path w="3200400" h="6858000">
                <a:moveTo>
                  <a:pt x="0" y="6858000"/>
                </a:moveTo>
                <a:lnTo>
                  <a:pt x="0" y="0"/>
                </a:lnTo>
                <a:lnTo>
                  <a:pt x="3200400" y="0"/>
                </a:lnTo>
                <a:lnTo>
                  <a:pt x="320040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6674" r="3667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645054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04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378704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</a:rPr>
              <a:t>05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112352" y="1414048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</a:rPr>
              <a:t>06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64505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</a:rPr>
              <a:t>07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3378704" y="3877327"/>
            <a:ext cx="365760" cy="365760"/>
          </a:xfrm>
          <a:custGeom>
            <a:avLst/>
            <a:gdLst/>
            <a:ahLst/>
            <a:cxnLst/>
            <a:rect l="l" t="t" r="r" b="b"/>
            <a:pathLst>
              <a:path w="365760" h="365760">
                <a:moveTo>
                  <a:pt x="0" y="365760"/>
                </a:moveTo>
                <a:lnTo>
                  <a:pt x="0" y="0"/>
                </a:lnTo>
                <a:lnTo>
                  <a:pt x="365760" y="0"/>
                </a:lnTo>
                <a:lnTo>
                  <a:pt x="365760" y="365760"/>
                </a:lnTo>
                <a:lnTo>
                  <a:pt x="0" y="365760"/>
                </a:lnTo>
              </a:path>
            </a:pathLst>
          </a:custGeom>
          <a:solidFill>
            <a:srgbClr val="1570EF">
              <a:alpha val="5000"/>
            </a:srgbClr>
          </a:solidFill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1300" dirty="0">
                <a:solidFill>
                  <a:srgbClr val="1570EF"/>
                </a:solidFill>
                <a:latin typeface="Figtree" pitchFamily="34" charset="0"/>
                <a:ea typeface="Figtree" pitchFamily="34" charset="-122"/>
              </a:rPr>
              <a:t>08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378704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Permiten la oxigenación de la sangre.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Contribuyen a la eliminación de dióxido de carbono.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378704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Respiratorias</a:t>
            </a:r>
            <a:endParaRPr lang="en-US" sz="1600" b="1" dirty="0"/>
          </a:p>
        </p:txBody>
      </p:sp>
      <p:sp>
        <p:nvSpPr>
          <p:cNvPr id="17" name="Text 15"/>
          <p:cNvSpPr/>
          <p:nvPr/>
        </p:nvSpPr>
        <p:spPr>
          <a:xfrm>
            <a:off x="645055" y="4765457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pequeñas ramas que transportan aire a los alvéolos.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Facilitan el paso del aire hacia las estructuras de intercambio gaseoso.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645055" y="4316727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Bronquiolos</a:t>
            </a:r>
            <a:endParaRPr lang="en-US" sz="1600" b="1" dirty="0"/>
          </a:p>
        </p:txBody>
      </p:sp>
      <p:sp>
        <p:nvSpPr>
          <p:cNvPr id="19" name="Text 17"/>
          <p:cNvSpPr/>
          <p:nvPr/>
        </p:nvSpPr>
        <p:spPr>
          <a:xfrm>
            <a:off x="6112353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divisiones de los bronquios principales.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Llevan aire a los lóbulos pulmonares</a:t>
            </a:r>
            <a:r>
              <a:rPr lang="en-US" sz="105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6112353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Bronquios Lobar</a:t>
            </a:r>
            <a:endParaRPr lang="en-US" sz="1600" b="1" dirty="0"/>
          </a:p>
        </p:txBody>
      </p:sp>
      <p:sp>
        <p:nvSpPr>
          <p:cNvPr id="21" name="Text 19"/>
          <p:cNvSpPr/>
          <p:nvPr/>
        </p:nvSpPr>
        <p:spPr>
          <a:xfrm>
            <a:off x="3378704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Se dividen en bronquio derecho e izquierdo.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Dirigen el aire a cada pulmón.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378704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Bronquios Principales</a:t>
            </a:r>
            <a:endParaRPr lang="en-US" sz="1600" b="1" dirty="0"/>
          </a:p>
        </p:txBody>
      </p:sp>
      <p:sp>
        <p:nvSpPr>
          <p:cNvPr id="23" name="Text 21"/>
          <p:cNvSpPr/>
          <p:nvPr/>
        </p:nvSpPr>
        <p:spPr>
          <a:xfrm>
            <a:off x="645055" y="2302178"/>
            <a:ext cx="2377440" cy="1371600"/>
          </a:xfrm>
          <a:custGeom>
            <a:avLst/>
            <a:gdLst/>
            <a:ahLst/>
            <a:cxnLst/>
            <a:rect l="l" t="t" r="r" b="b"/>
            <a:pathLst>
              <a:path w="2377440" h="1371600">
                <a:moveTo>
                  <a:pt x="0" y="137160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1371600"/>
                </a:lnTo>
                <a:lnTo>
                  <a:pt x="0" y="13716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Conduce el aire hacia los pulmones.</a:t>
            </a:r>
            <a:endParaRPr lang="en-US" sz="12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Está formada por anillos cartilaginosos en forma de C.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45055" y="1853448"/>
            <a:ext cx="2377440" cy="365760"/>
          </a:xfrm>
          <a:custGeom>
            <a:avLst/>
            <a:gdLst/>
            <a:ahLst/>
            <a:cxnLst/>
            <a:rect l="l" t="t" r="r" b="b"/>
            <a:pathLst>
              <a:path w="2377440" h="365760">
                <a:moveTo>
                  <a:pt x="0" y="365760"/>
                </a:moveTo>
                <a:lnTo>
                  <a:pt x="0" y="0"/>
                </a:lnTo>
                <a:lnTo>
                  <a:pt x="2377440" y="0"/>
                </a:lnTo>
                <a:lnTo>
                  <a:pt x="2377440" y="365760"/>
                </a:lnTo>
                <a:lnTo>
                  <a:pt x="0" y="36576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Tráquea</a:t>
            </a:r>
            <a:endParaRPr lang="en-US" sz="1600" b="1" dirty="0"/>
          </a:p>
        </p:txBody>
      </p:sp>
      <p:sp>
        <p:nvSpPr>
          <p:cNvPr id="25" name="Text 23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-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-1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4297679" y="1157457"/>
            <a:ext cx="7223760" cy="7082"/>
          </a:xfrm>
          <a:custGeom>
            <a:avLst/>
            <a:gdLst/>
            <a:ahLst/>
            <a:cxnLst/>
            <a:rect l="l" t="t" r="r" b="b"/>
            <a:pathLst>
              <a:path w="7223760" h="7082">
                <a:moveTo>
                  <a:pt x="0" y="0"/>
                </a:moveTo>
                <a:lnTo>
                  <a:pt x="72237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4406264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-1" y="0"/>
            <a:ext cx="3840480" cy="6858000"/>
          </a:xfrm>
          <a:custGeom>
            <a:avLst/>
            <a:gdLst/>
            <a:ahLst/>
            <a:cxnLst/>
            <a:rect l="l" t="t" r="r" b="b"/>
            <a:pathLst>
              <a:path w="3840480" h="6858000">
                <a:moveTo>
                  <a:pt x="0" y="6858000"/>
                </a:moveTo>
                <a:lnTo>
                  <a:pt x="0" y="0"/>
                </a:lnTo>
                <a:lnTo>
                  <a:pt x="3840480" y="0"/>
                </a:lnTo>
                <a:lnTo>
                  <a:pt x="384048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4009" r="34009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297679" y="1"/>
            <a:ext cx="7257841" cy="1034799"/>
          </a:xfrm>
          <a:custGeom>
            <a:avLst/>
            <a:gdLst/>
            <a:ahLst/>
            <a:cxnLst/>
            <a:rect l="l" t="t" r="r" b="b"/>
            <a:pathLst>
              <a:path w="7257841" h="1034799">
                <a:moveTo>
                  <a:pt x="0" y="1034799"/>
                </a:moveTo>
                <a:lnTo>
                  <a:pt x="0" y="0"/>
                </a:lnTo>
                <a:lnTo>
                  <a:pt x="7257841" y="0"/>
                </a:lnTo>
                <a:lnTo>
                  <a:pt x="72578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Pulmones y Pleura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4514639" y="6309360"/>
            <a:ext cx="6400800" cy="548640"/>
          </a:xfrm>
          <a:custGeom>
            <a:avLst/>
            <a:gdLst/>
            <a:ahLst/>
            <a:cxnLst/>
            <a:rect l="l" t="t" r="r" b="b"/>
            <a:pathLst>
              <a:path w="6400800" h="548640">
                <a:moveTo>
                  <a:pt x="0" y="548640"/>
                </a:moveTo>
                <a:lnTo>
                  <a:pt x="0" y="0"/>
                </a:lnTo>
                <a:lnTo>
                  <a:pt x="6400800" y="0"/>
                </a:lnTo>
                <a:lnTo>
                  <a:pt x="640080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09604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8168639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La pleura actúa como un lubricante, permitiendo que los pulmones se expandan y contraigan sin fricción.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Ayuda a mantener la presión negativa en la cavidad pleural, facilitando la respiración.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168639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de la Pleura</a:t>
            </a:r>
            <a:endParaRPr lang="en-US" b="1" dirty="0"/>
          </a:p>
        </p:txBody>
      </p:sp>
      <p:sp>
        <p:nvSpPr>
          <p:cNvPr id="12" name="Text 10"/>
          <p:cNvSpPr/>
          <p:nvPr/>
        </p:nvSpPr>
        <p:spPr>
          <a:xfrm>
            <a:off x="8168639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363500" y="6312"/>
                </a:moveTo>
                <a:cubicBezTo>
                  <a:pt x="355106" y="14706"/>
                  <a:pt x="355106" y="28279"/>
                  <a:pt x="363500" y="36584"/>
                </a:cubicBezTo>
                <a:lnTo>
                  <a:pt x="376894" y="49978"/>
                </a:lnTo>
                <a:lnTo>
                  <a:pt x="342961" y="84090"/>
                </a:lnTo>
                <a:lnTo>
                  <a:pt x="293848" y="34887"/>
                </a:lnTo>
                <a:cubicBezTo>
                  <a:pt x="285454" y="26493"/>
                  <a:pt x="271881" y="26493"/>
                  <a:pt x="263576" y="34887"/>
                </a:cubicBezTo>
                <a:cubicBezTo>
                  <a:pt x="255272" y="43281"/>
                  <a:pt x="255182" y="56854"/>
                  <a:pt x="263576" y="65159"/>
                </a:cubicBezTo>
                <a:lnTo>
                  <a:pt x="327870" y="129452"/>
                </a:lnTo>
                <a:lnTo>
                  <a:pt x="392164" y="193746"/>
                </a:lnTo>
                <a:cubicBezTo>
                  <a:pt x="400558" y="202140"/>
                  <a:pt x="414131" y="202140"/>
                  <a:pt x="422435" y="193746"/>
                </a:cubicBezTo>
                <a:cubicBezTo>
                  <a:pt x="430740" y="185352"/>
                  <a:pt x="430829" y="171779"/>
                  <a:pt x="422435" y="163475"/>
                </a:cubicBezTo>
                <a:lnTo>
                  <a:pt x="373322" y="114361"/>
                </a:lnTo>
                <a:lnTo>
                  <a:pt x="407255" y="80339"/>
                </a:lnTo>
                <a:lnTo>
                  <a:pt x="420650" y="93734"/>
                </a:lnTo>
                <a:cubicBezTo>
                  <a:pt x="429043" y="102128"/>
                  <a:pt x="442617" y="102128"/>
                  <a:pt x="450921" y="93734"/>
                </a:cubicBezTo>
                <a:cubicBezTo>
                  <a:pt x="459226" y="85340"/>
                  <a:pt x="459315" y="71767"/>
                  <a:pt x="450921" y="63462"/>
                </a:cubicBezTo>
                <a:lnTo>
                  <a:pt x="422435" y="34887"/>
                </a:lnTo>
                <a:lnTo>
                  <a:pt x="393860" y="6312"/>
                </a:lnTo>
                <a:cubicBezTo>
                  <a:pt x="385467" y="-2082"/>
                  <a:pt x="371893" y="-2082"/>
                  <a:pt x="363589" y="6312"/>
                </a:cubicBezTo>
                <a:lnTo>
                  <a:pt x="363500" y="6312"/>
                </a:lnTo>
                <a:moveTo>
                  <a:pt x="242413" y="84536"/>
                </a:moveTo>
                <a:lnTo>
                  <a:pt x="71856" y="255093"/>
                </a:lnTo>
                <a:cubicBezTo>
                  <a:pt x="62480" y="264559"/>
                  <a:pt x="57211" y="277239"/>
                  <a:pt x="57211" y="290544"/>
                </a:cubicBezTo>
                <a:lnTo>
                  <a:pt x="57211" y="369840"/>
                </a:lnTo>
                <a:lnTo>
                  <a:pt x="6312" y="420650"/>
                </a:lnTo>
                <a:cubicBezTo>
                  <a:pt x="-2082" y="429044"/>
                  <a:pt x="-2082" y="442617"/>
                  <a:pt x="6312" y="450921"/>
                </a:cubicBezTo>
                <a:cubicBezTo>
                  <a:pt x="14706" y="459226"/>
                  <a:pt x="28279" y="459315"/>
                  <a:pt x="36584" y="450921"/>
                </a:cubicBezTo>
                <a:lnTo>
                  <a:pt x="87483" y="400022"/>
                </a:lnTo>
                <a:lnTo>
                  <a:pt x="166779" y="400022"/>
                </a:lnTo>
                <a:cubicBezTo>
                  <a:pt x="180084" y="400022"/>
                  <a:pt x="192764" y="394754"/>
                  <a:pt x="202140" y="385377"/>
                </a:cubicBezTo>
                <a:lnTo>
                  <a:pt x="372697" y="214820"/>
                </a:lnTo>
                <a:cubicBezTo>
                  <a:pt x="372429" y="214552"/>
                  <a:pt x="372072" y="214284"/>
                  <a:pt x="371804" y="213927"/>
                </a:cubicBezTo>
                <a:lnTo>
                  <a:pt x="342336" y="184459"/>
                </a:lnTo>
                <a:lnTo>
                  <a:pt x="171779" y="355016"/>
                </a:lnTo>
                <a:cubicBezTo>
                  <a:pt x="170440" y="356356"/>
                  <a:pt x="168654" y="357070"/>
                  <a:pt x="166689" y="357070"/>
                </a:cubicBezTo>
                <a:lnTo>
                  <a:pt x="100074" y="357249"/>
                </a:lnTo>
                <a:lnTo>
                  <a:pt x="100074" y="290544"/>
                </a:lnTo>
                <a:cubicBezTo>
                  <a:pt x="100074" y="288669"/>
                  <a:pt x="100788" y="286793"/>
                  <a:pt x="102128" y="285454"/>
                </a:cubicBezTo>
                <a:lnTo>
                  <a:pt x="126506" y="261076"/>
                </a:lnTo>
                <a:lnTo>
                  <a:pt x="147044" y="281614"/>
                </a:lnTo>
                <a:cubicBezTo>
                  <a:pt x="152580" y="287151"/>
                  <a:pt x="161689" y="287151"/>
                  <a:pt x="167225" y="281614"/>
                </a:cubicBezTo>
                <a:cubicBezTo>
                  <a:pt x="172761" y="276078"/>
                  <a:pt x="172761" y="266970"/>
                  <a:pt x="167225" y="261433"/>
                </a:cubicBezTo>
                <a:lnTo>
                  <a:pt x="146687" y="240895"/>
                </a:lnTo>
                <a:lnTo>
                  <a:pt x="183656" y="203926"/>
                </a:lnTo>
                <a:lnTo>
                  <a:pt x="204194" y="224464"/>
                </a:lnTo>
                <a:cubicBezTo>
                  <a:pt x="209730" y="230001"/>
                  <a:pt x="218839" y="230001"/>
                  <a:pt x="224375" y="224464"/>
                </a:cubicBezTo>
                <a:cubicBezTo>
                  <a:pt x="229911" y="218928"/>
                  <a:pt x="229911" y="209820"/>
                  <a:pt x="224375" y="204283"/>
                </a:cubicBezTo>
                <a:lnTo>
                  <a:pt x="203837" y="183745"/>
                </a:lnTo>
                <a:lnTo>
                  <a:pt x="240806" y="146776"/>
                </a:lnTo>
                <a:lnTo>
                  <a:pt x="261344" y="167314"/>
                </a:lnTo>
                <a:cubicBezTo>
                  <a:pt x="266880" y="172851"/>
                  <a:pt x="275989" y="172851"/>
                  <a:pt x="281525" y="167314"/>
                </a:cubicBezTo>
                <a:cubicBezTo>
                  <a:pt x="287061" y="161778"/>
                  <a:pt x="287061" y="152670"/>
                  <a:pt x="281525" y="147133"/>
                </a:cubicBezTo>
                <a:lnTo>
                  <a:pt x="260987" y="126595"/>
                </a:lnTo>
                <a:lnTo>
                  <a:pt x="272685" y="114897"/>
                </a:lnTo>
                <a:lnTo>
                  <a:pt x="243217" y="85429"/>
                </a:lnTo>
                <a:cubicBezTo>
                  <a:pt x="242949" y="85161"/>
                  <a:pt x="242681" y="84804"/>
                  <a:pt x="242324" y="84536"/>
                </a:cubicBezTo>
                <a:lnTo>
                  <a:pt x="242413" y="84536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297680" y="2786990"/>
            <a:ext cx="3383280" cy="3291840"/>
          </a:xfrm>
          <a:custGeom>
            <a:avLst/>
            <a:gdLst/>
            <a:ahLst/>
            <a:cxnLst/>
            <a:rect l="l" t="t" r="r" b="b"/>
            <a:pathLst>
              <a:path w="3383280" h="3291840">
                <a:moveTo>
                  <a:pt x="0" y="329184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3291840"/>
                </a:lnTo>
                <a:lnTo>
                  <a:pt x="0" y="32918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pulmones están compuestos por lóbulos: el pulmón derecho tiene tres lóbulos y el izquierdo tiene dos.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alvéolos son las unidades funcionales donde ocurre el intercambio de gases.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297680" y="2037580"/>
            <a:ext cx="3383280" cy="640080"/>
          </a:xfrm>
          <a:custGeom>
            <a:avLst/>
            <a:gdLst/>
            <a:ahLst/>
            <a:cxnLst/>
            <a:rect l="l" t="t" r="r" b="b"/>
            <a:pathLst>
              <a:path w="3383280" h="640080">
                <a:moveTo>
                  <a:pt x="0" y="640080"/>
                </a:moveTo>
                <a:lnTo>
                  <a:pt x="0" y="0"/>
                </a:lnTo>
                <a:lnTo>
                  <a:pt x="3383280" y="0"/>
                </a:lnTo>
                <a:lnTo>
                  <a:pt x="338328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Estructura Pulmonar</a:t>
            </a:r>
            <a:endParaRPr lang="en-US" b="1" dirty="0"/>
          </a:p>
        </p:txBody>
      </p:sp>
      <p:sp>
        <p:nvSpPr>
          <p:cNvPr id="15" name="Text 13"/>
          <p:cNvSpPr/>
          <p:nvPr/>
        </p:nvSpPr>
        <p:spPr>
          <a:xfrm>
            <a:off x="4297679" y="144204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40079" y="1"/>
            <a:ext cx="10915441" cy="1034799"/>
          </a:xfrm>
          <a:custGeom>
            <a:avLst/>
            <a:gdLst/>
            <a:ahLst/>
            <a:cxnLst/>
            <a:rect l="l" t="t" r="r" b="b"/>
            <a:pathLst>
              <a:path w="10915441" h="1034799">
                <a:moveTo>
                  <a:pt x="0" y="1034799"/>
                </a:moveTo>
                <a:lnTo>
                  <a:pt x="0" y="0"/>
                </a:lnTo>
                <a:lnTo>
                  <a:pt x="10915441" y="0"/>
                </a:lnTo>
                <a:lnTo>
                  <a:pt x="109154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Intercambio Gaseoso en los Alvéolos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5" name="Text 3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778654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3" y="0"/>
                </a:lnTo>
                <a:lnTo>
                  <a:pt x="3936979" y="1269835"/>
                </a:lnTo>
                <a:lnTo>
                  <a:pt x="3301983" y="2539669"/>
                </a:lnTo>
                <a:lnTo>
                  <a:pt x="0" y="2539669"/>
                </a:lnTo>
                <a:lnTo>
                  <a:pt x="634997" y="1269835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4069061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3" y="0"/>
                </a:lnTo>
                <a:lnTo>
                  <a:pt x="3936979" y="1269835"/>
                </a:lnTo>
                <a:lnTo>
                  <a:pt x="3301983" y="2539669"/>
                </a:lnTo>
                <a:lnTo>
                  <a:pt x="0" y="2539669"/>
                </a:lnTo>
                <a:lnTo>
                  <a:pt x="634997" y="1269835"/>
                </a:lnTo>
                <a:lnTo>
                  <a:pt x="0" y="0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7361316" y="2390407"/>
            <a:ext cx="3936979" cy="2539669"/>
          </a:xfrm>
          <a:custGeom>
            <a:avLst/>
            <a:gdLst/>
            <a:ahLst/>
            <a:cxnLst/>
            <a:rect l="l" t="t" r="r" b="b"/>
            <a:pathLst>
              <a:path w="3936979" h="2539669">
                <a:moveTo>
                  <a:pt x="0" y="0"/>
                </a:moveTo>
                <a:lnTo>
                  <a:pt x="3301983" y="0"/>
                </a:lnTo>
                <a:lnTo>
                  <a:pt x="3936979" y="1269835"/>
                </a:lnTo>
                <a:lnTo>
                  <a:pt x="3301983" y="2539669"/>
                </a:lnTo>
                <a:lnTo>
                  <a:pt x="0" y="2539669"/>
                </a:lnTo>
                <a:lnTo>
                  <a:pt x="634997" y="1269835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776806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1570EF"/>
            </a:solidFill>
          </a:ln>
          <a:effectLst>
            <a:outerShdw blurRad="200025" dist="38100" dir="2700000" algn="bl" rotWithShape="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01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4069061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0C53B7"/>
            </a:solidFill>
          </a:ln>
          <a:effectLst>
            <a:outerShdw blurRad="200025" dist="38100" dir="2700000" algn="bl" rotWithShape="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371044" y="320304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914400" y="457200"/>
                </a:move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ubicBezTo>
                  <a:pt x="709705" y="0"/>
                  <a:pt x="914400" y="204695"/>
                  <a:pt x="914400" y="457200"/>
                </a:cubicBezTo>
              </a:path>
            </a:pathLst>
          </a:custGeom>
          <a:solidFill>
            <a:srgbClr val="08387A"/>
          </a:solidFill>
          <a:ln w="57150">
            <a:solidFill>
              <a:srgbClr val="1570EF"/>
            </a:solidFill>
          </a:ln>
          <a:effectLst>
            <a:outerShdw blurRad="200025" dist="38100" dir="2700000" algn="bl" rotWithShape="0">
              <a:srgbClr val="000000">
                <a:alpha val="40000"/>
              </a:srgbClr>
            </a:outerShdw>
          </a:effectLst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03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2037072" y="3088815"/>
            <a:ext cx="1933565" cy="1336601"/>
          </a:xfrm>
          <a:custGeom>
            <a:avLst/>
            <a:gdLst/>
            <a:ahLst/>
            <a:cxnLst/>
            <a:rect l="l" t="t" r="r" b="b"/>
            <a:pathLst>
              <a:path w="1933565" h="1336601">
                <a:moveTo>
                  <a:pt x="0" y="1336601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ctr"/>
          <a:lstStyle/>
          <a:p>
            <a:pPr marL="0" indent="0" algn="l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oxígeno (O₂) se difunde desde los alvéolos hacia los capilares sanguíneos. Esta difusión ocurre debido a la diferencia de concentración entre el aire alveolar y la sangre.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2037072" y="2616945"/>
            <a:ext cx="1933565" cy="411653"/>
          </a:xfrm>
          <a:custGeom>
            <a:avLst/>
            <a:gdLst/>
            <a:ahLst/>
            <a:cxnLst/>
            <a:rect l="l" t="t" r="r" b="b"/>
            <a:pathLst>
              <a:path w="1933565" h="411653">
                <a:moveTo>
                  <a:pt x="0" y="411653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Difusión de O₂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297839" y="3088815"/>
            <a:ext cx="1933565" cy="1336601"/>
          </a:xfrm>
          <a:custGeom>
            <a:avLst/>
            <a:gdLst/>
            <a:ahLst/>
            <a:cxnLst/>
            <a:rect l="l" t="t" r="r" b="b"/>
            <a:pathLst>
              <a:path w="1933565" h="1336601">
                <a:moveTo>
                  <a:pt x="0" y="1336601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ctr"/>
          <a:lstStyle/>
          <a:p>
            <a:pPr marL="0" indent="0" algn="l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dióxido de carbono (CO₂) se difunde desde la sangre hacia los alvéolos. Este proceso permite que el CO₂ sea expulsado del cuerpo durante la exhalación.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5297838" y="2616945"/>
            <a:ext cx="1933565" cy="411653"/>
          </a:xfrm>
          <a:custGeom>
            <a:avLst/>
            <a:gdLst/>
            <a:ahLst/>
            <a:cxnLst/>
            <a:rect l="l" t="t" r="r" b="b"/>
            <a:pathLst>
              <a:path w="1933565" h="411653">
                <a:moveTo>
                  <a:pt x="0" y="411653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Eliminación de CO₂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658238" y="3088815"/>
            <a:ext cx="1933565" cy="1336601"/>
          </a:xfrm>
          <a:custGeom>
            <a:avLst/>
            <a:gdLst/>
            <a:ahLst/>
            <a:cxnLst/>
            <a:rect l="l" t="t" r="r" b="b"/>
            <a:pathLst>
              <a:path w="1933565" h="1336601">
                <a:moveTo>
                  <a:pt x="0" y="1336601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1336601"/>
                </a:lnTo>
                <a:lnTo>
                  <a:pt x="0" y="1336601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ctr"/>
          <a:lstStyle/>
          <a:p>
            <a:pPr marL="0" indent="0" algn="l">
              <a:lnSpc>
                <a:spcPct val="140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Los neumocitos tipo I facilitan el intercambio gaseoso en los alvéolos. Los neumocitos tipo II producen surfactante pulmonar, lo que previene el colapso alveolar.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8658237" y="2616945"/>
            <a:ext cx="1933565" cy="411653"/>
          </a:xfrm>
          <a:custGeom>
            <a:avLst/>
            <a:gdLst/>
            <a:ahLst/>
            <a:cxnLst/>
            <a:rect l="l" t="t" r="r" b="b"/>
            <a:pathLst>
              <a:path w="1933565" h="411653">
                <a:moveTo>
                  <a:pt x="0" y="411653"/>
                </a:moveTo>
                <a:lnTo>
                  <a:pt x="0" y="0"/>
                </a:lnTo>
                <a:lnTo>
                  <a:pt x="1933565" y="0"/>
                </a:lnTo>
                <a:lnTo>
                  <a:pt x="1933565" y="411653"/>
                </a:lnTo>
                <a:lnTo>
                  <a:pt x="0" y="411653"/>
                </a:lnTo>
              </a:path>
            </a:pathLst>
          </a:custGeom>
          <a:noFill/>
          <a:ln/>
        </p:spPr>
        <p:txBody>
          <a:bodyPr wrap="square" lIns="0" tIns="0" rIns="0" bIns="0" numCol="1" spcCol="17780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Función de Neumocitos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52001" y="1478607"/>
            <a:ext cx="5303520" cy="4572000"/>
          </a:xfrm>
          <a:custGeom>
            <a:avLst/>
            <a:gdLst/>
            <a:ahLst/>
            <a:cxnLst/>
            <a:rect l="l" t="t" r="r" b="b"/>
            <a:pathLst>
              <a:path w="5303520" h="4572000">
                <a:moveTo>
                  <a:pt x="0" y="457200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4572000"/>
                </a:lnTo>
                <a:lnTo>
                  <a:pt x="0" y="457200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640080" y="1478607"/>
            <a:ext cx="5303520" cy="4572000"/>
          </a:xfrm>
          <a:custGeom>
            <a:avLst/>
            <a:gdLst/>
            <a:ahLst/>
            <a:cxnLst/>
            <a:rect l="l" t="t" r="r" b="b"/>
            <a:pathLst>
              <a:path w="5303520" h="4572000">
                <a:moveTo>
                  <a:pt x="0" y="4572000"/>
                </a:moveTo>
                <a:lnTo>
                  <a:pt x="0" y="0"/>
                </a:lnTo>
                <a:lnTo>
                  <a:pt x="5303520" y="0"/>
                </a:lnTo>
                <a:lnTo>
                  <a:pt x="5303520" y="4572000"/>
                </a:lnTo>
                <a:lnTo>
                  <a:pt x="0" y="4572000"/>
                </a:lnTo>
              </a:path>
            </a:pathLst>
          </a:custGeom>
          <a:solidFill>
            <a:srgbClr val="0E2841">
              <a:alpha val="3000"/>
            </a:srgbClr>
          </a:solidFill>
          <a:ln/>
        </p:spPr>
        <p:txBody>
          <a:bodyPr wrap="square" lIns="90000" tIns="46800" rIns="90000" bIns="46800" rtlCol="0" anchor="t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40080" y="1164617"/>
            <a:ext cx="10881360" cy="10672"/>
          </a:xfrm>
          <a:custGeom>
            <a:avLst/>
            <a:gdLst/>
            <a:ahLst/>
            <a:cxnLst/>
            <a:rect l="l" t="t" r="r" b="b"/>
            <a:pathLst>
              <a:path w="10881360" h="10672">
                <a:moveTo>
                  <a:pt x="0" y="0"/>
                </a:moveTo>
                <a:lnTo>
                  <a:pt x="1088136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857765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7" name="Text 5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6"/>
          <p:cNvSpPr/>
          <p:nvPr/>
        </p:nvSpPr>
        <p:spPr>
          <a:xfrm>
            <a:off x="640079" y="1"/>
            <a:ext cx="10915441" cy="1034799"/>
          </a:xfrm>
          <a:custGeom>
            <a:avLst/>
            <a:gdLst/>
            <a:ahLst/>
            <a:cxnLst/>
            <a:rect l="l" t="t" r="r" b="b"/>
            <a:pathLst>
              <a:path w="10915441" h="1034799">
                <a:moveTo>
                  <a:pt x="0" y="1034799"/>
                </a:moveTo>
                <a:lnTo>
                  <a:pt x="0" y="0"/>
                </a:lnTo>
                <a:lnTo>
                  <a:pt x="10915441" y="0"/>
                </a:lnTo>
                <a:lnTo>
                  <a:pt x="10915441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de los Neumocitos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6480601" y="2995295"/>
            <a:ext cx="4846320" cy="2834640"/>
          </a:xfrm>
          <a:custGeom>
            <a:avLst/>
            <a:gdLst/>
            <a:ahLst/>
            <a:cxnLst/>
            <a:rect l="l" t="t" r="r" b="b"/>
            <a:pathLst>
              <a:path w="4846320" h="2834640">
                <a:moveTo>
                  <a:pt x="0" y="2834640"/>
                </a:moveTo>
                <a:lnTo>
                  <a:pt x="0" y="0"/>
                </a:lnTo>
                <a:lnTo>
                  <a:pt x="4846320" y="0"/>
                </a:lnTo>
                <a:lnTo>
                  <a:pt x="4846320" y="2834640"/>
                </a:lnTo>
                <a:lnTo>
                  <a:pt x="0" y="2834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Producen surfactante pulmonar, que evita el colapso alveolar.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Contribuyen a la reparación del epitelio alveolar tras lesiones</a:t>
            </a: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480601" y="2417161"/>
            <a:ext cx="4846320" cy="457521"/>
          </a:xfrm>
          <a:custGeom>
            <a:avLst/>
            <a:gdLst/>
            <a:ahLst/>
            <a:cxnLst/>
            <a:rect l="l" t="t" r="r" b="b"/>
            <a:pathLst>
              <a:path w="4846320" h="457521">
                <a:moveTo>
                  <a:pt x="0" y="457521"/>
                </a:moveTo>
                <a:lnTo>
                  <a:pt x="0" y="0"/>
                </a:lnTo>
                <a:lnTo>
                  <a:pt x="4846320" y="0"/>
                </a:lnTo>
                <a:lnTo>
                  <a:pt x="484632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Neumocitos Tipo II</a:t>
            </a:r>
            <a:endParaRPr lang="en-US" b="1" dirty="0"/>
          </a:p>
        </p:txBody>
      </p:sp>
      <p:sp>
        <p:nvSpPr>
          <p:cNvPr id="11" name="Text 9"/>
          <p:cNvSpPr/>
          <p:nvPr/>
        </p:nvSpPr>
        <p:spPr>
          <a:xfrm>
            <a:off x="6480601" y="17436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171450" y="0"/>
                </a:moveTo>
                <a:cubicBezTo>
                  <a:pt x="155644" y="0"/>
                  <a:pt x="142875" y="12769"/>
                  <a:pt x="142875" y="28575"/>
                </a:cubicBezTo>
                <a:cubicBezTo>
                  <a:pt x="127069" y="28575"/>
                  <a:pt x="114300" y="41344"/>
                  <a:pt x="114300" y="57150"/>
                </a:cubicBezTo>
                <a:lnTo>
                  <a:pt x="114300" y="257175"/>
                </a:lnTo>
                <a:cubicBezTo>
                  <a:pt x="114300" y="272981"/>
                  <a:pt x="127069" y="285750"/>
                  <a:pt x="142875" y="285750"/>
                </a:cubicBezTo>
                <a:cubicBezTo>
                  <a:pt x="142875" y="301556"/>
                  <a:pt x="155644" y="314325"/>
                  <a:pt x="171450" y="314325"/>
                </a:cubicBezTo>
                <a:lnTo>
                  <a:pt x="200025" y="314325"/>
                </a:lnTo>
                <a:cubicBezTo>
                  <a:pt x="215831" y="314325"/>
                  <a:pt x="228600" y="301556"/>
                  <a:pt x="228600" y="285750"/>
                </a:cubicBezTo>
                <a:cubicBezTo>
                  <a:pt x="244406" y="285750"/>
                  <a:pt x="257175" y="272981"/>
                  <a:pt x="257175" y="257175"/>
                </a:cubicBezTo>
                <a:lnTo>
                  <a:pt x="257175" y="57150"/>
                </a:lnTo>
                <a:cubicBezTo>
                  <a:pt x="257175" y="41344"/>
                  <a:pt x="244406" y="28575"/>
                  <a:pt x="228600" y="28575"/>
                </a:cubicBezTo>
                <a:cubicBezTo>
                  <a:pt x="228600" y="12769"/>
                  <a:pt x="215831" y="0"/>
                  <a:pt x="200025" y="0"/>
                </a:cubicBezTo>
                <a:lnTo>
                  <a:pt x="171450" y="0"/>
                </a:lnTo>
                <a:moveTo>
                  <a:pt x="157163" y="242888"/>
                </a:moveTo>
                <a:lnTo>
                  <a:pt x="157163" y="71438"/>
                </a:lnTo>
                <a:lnTo>
                  <a:pt x="214313" y="71438"/>
                </a:lnTo>
                <a:lnTo>
                  <a:pt x="214313" y="242888"/>
                </a:lnTo>
                <a:lnTo>
                  <a:pt x="157163" y="242888"/>
                </a:lnTo>
                <a:moveTo>
                  <a:pt x="21431" y="414338"/>
                </a:moveTo>
                <a:cubicBezTo>
                  <a:pt x="9555" y="414338"/>
                  <a:pt x="0" y="423892"/>
                  <a:pt x="0" y="435769"/>
                </a:cubicBezTo>
                <a:cubicBezTo>
                  <a:pt x="0" y="447645"/>
                  <a:pt x="9555" y="457200"/>
                  <a:pt x="21431" y="457200"/>
                </a:cubicBezTo>
                <a:lnTo>
                  <a:pt x="285750" y="457200"/>
                </a:lnTo>
                <a:lnTo>
                  <a:pt x="435769" y="457200"/>
                </a:lnTo>
                <a:cubicBezTo>
                  <a:pt x="447645" y="457200"/>
                  <a:pt x="457200" y="447645"/>
                  <a:pt x="457200" y="435769"/>
                </a:cubicBezTo>
                <a:cubicBezTo>
                  <a:pt x="457200" y="423892"/>
                  <a:pt x="447645" y="414338"/>
                  <a:pt x="435769" y="414338"/>
                </a:cubicBezTo>
                <a:lnTo>
                  <a:pt x="399157" y="414338"/>
                </a:lnTo>
                <a:cubicBezTo>
                  <a:pt x="434787" y="382905"/>
                  <a:pt x="457200" y="336917"/>
                  <a:pt x="457200" y="285750"/>
                </a:cubicBezTo>
                <a:cubicBezTo>
                  <a:pt x="457200" y="191095"/>
                  <a:pt x="380405" y="114300"/>
                  <a:pt x="285750" y="114300"/>
                </a:cubicBezTo>
                <a:lnTo>
                  <a:pt x="285750" y="114300"/>
                </a:lnTo>
                <a:lnTo>
                  <a:pt x="285750" y="157163"/>
                </a:lnTo>
                <a:lnTo>
                  <a:pt x="285750" y="157163"/>
                </a:lnTo>
                <a:cubicBezTo>
                  <a:pt x="356741" y="157163"/>
                  <a:pt x="414338" y="214759"/>
                  <a:pt x="414338" y="285750"/>
                </a:cubicBezTo>
                <a:cubicBezTo>
                  <a:pt x="414338" y="356741"/>
                  <a:pt x="356741" y="414338"/>
                  <a:pt x="285750" y="414338"/>
                </a:cubicBezTo>
                <a:lnTo>
                  <a:pt x="285750" y="414338"/>
                </a:lnTo>
                <a:lnTo>
                  <a:pt x="21431" y="414338"/>
                </a:lnTo>
                <a:moveTo>
                  <a:pt x="85725" y="364331"/>
                </a:moveTo>
                <a:cubicBezTo>
                  <a:pt x="85725" y="376208"/>
                  <a:pt x="95280" y="385763"/>
                  <a:pt x="107156" y="385763"/>
                </a:cubicBezTo>
                <a:lnTo>
                  <a:pt x="264319" y="385763"/>
                </a:lnTo>
                <a:cubicBezTo>
                  <a:pt x="276195" y="385763"/>
                  <a:pt x="285750" y="376208"/>
                  <a:pt x="285750" y="364331"/>
                </a:cubicBezTo>
                <a:cubicBezTo>
                  <a:pt x="285750" y="352455"/>
                  <a:pt x="276195" y="342900"/>
                  <a:pt x="264319" y="342900"/>
                </a:cubicBezTo>
                <a:lnTo>
                  <a:pt x="107156" y="342900"/>
                </a:lnTo>
                <a:cubicBezTo>
                  <a:pt x="95280" y="342900"/>
                  <a:pt x="85725" y="352455"/>
                  <a:pt x="85725" y="364331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914400" y="2995295"/>
            <a:ext cx="4754880" cy="2834640"/>
          </a:xfrm>
          <a:custGeom>
            <a:avLst/>
            <a:gdLst/>
            <a:ahLst/>
            <a:cxnLst/>
            <a:rect l="l" t="t" r="r" b="b"/>
            <a:pathLst>
              <a:path w="4754880" h="2834640">
                <a:moveTo>
                  <a:pt x="0" y="2834640"/>
                </a:moveTo>
                <a:lnTo>
                  <a:pt x="0" y="0"/>
                </a:lnTo>
                <a:lnTo>
                  <a:pt x="4754880" y="0"/>
                </a:lnTo>
                <a:lnTo>
                  <a:pt x="4754880" y="2834640"/>
                </a:lnTo>
                <a:lnTo>
                  <a:pt x="0" y="283464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Facilitan el intercambio gaseoso en los alvéolos.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Son responsables de la mayor parte de la superficie alveolar</a:t>
            </a:r>
            <a:r>
              <a:rPr lang="en-US" sz="11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.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914400" y="2417161"/>
            <a:ext cx="4754880" cy="457521"/>
          </a:xfrm>
          <a:custGeom>
            <a:avLst/>
            <a:gdLst/>
            <a:ahLst/>
            <a:cxnLst/>
            <a:rect l="l" t="t" r="r" b="b"/>
            <a:pathLst>
              <a:path w="4754880" h="457521">
                <a:moveTo>
                  <a:pt x="0" y="457521"/>
                </a:moveTo>
                <a:lnTo>
                  <a:pt x="0" y="0"/>
                </a:lnTo>
                <a:lnTo>
                  <a:pt x="4754880" y="0"/>
                </a:lnTo>
                <a:lnTo>
                  <a:pt x="4754880" y="457521"/>
                </a:lnTo>
                <a:lnTo>
                  <a:pt x="0" y="457521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Neumocitos Tipo I</a:t>
            </a:r>
            <a:endParaRPr lang="en-US" b="1" dirty="0"/>
          </a:p>
        </p:txBody>
      </p:sp>
      <p:sp>
        <p:nvSpPr>
          <p:cNvPr id="14" name="Text 12"/>
          <p:cNvSpPr/>
          <p:nvPr/>
        </p:nvSpPr>
        <p:spPr>
          <a:xfrm>
            <a:off x="914400" y="17436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6552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1655243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40081" y="1159247"/>
            <a:ext cx="7951470" cy="45719"/>
          </a:xfrm>
          <a:custGeom>
            <a:avLst/>
            <a:gdLst/>
            <a:ahLst/>
            <a:cxnLst/>
            <a:rect l="l" t="t" r="r" b="b"/>
            <a:pathLst>
              <a:path w="7951470" h="45719">
                <a:moveTo>
                  <a:pt x="0" y="0"/>
                </a:moveTo>
                <a:lnTo>
                  <a:pt x="795147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l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9390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640080" y="1"/>
            <a:ext cx="8032593" cy="1034799"/>
          </a:xfrm>
          <a:custGeom>
            <a:avLst/>
            <a:gdLst/>
            <a:ahLst/>
            <a:cxnLst/>
            <a:rect l="l" t="t" r="r" b="b"/>
            <a:pathLst>
              <a:path w="8032593" h="1034799">
                <a:moveTo>
                  <a:pt x="0" y="1034799"/>
                </a:moveTo>
                <a:lnTo>
                  <a:pt x="0" y="0"/>
                </a:lnTo>
                <a:lnTo>
                  <a:pt x="8032593" y="0"/>
                </a:lnTo>
                <a:lnTo>
                  <a:pt x="8032593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Básicas del Sistema Respiratorio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900160" y="0"/>
            <a:ext cx="3291840" cy="6858000"/>
          </a:xfrm>
          <a:custGeom>
            <a:avLst/>
            <a:gdLst/>
            <a:ahLst/>
            <a:cxnLst/>
            <a:rect l="l" t="t" r="r" b="b"/>
            <a:pathLst>
              <a:path w="3291840" h="6858000">
                <a:moveTo>
                  <a:pt x="0" y="6858000"/>
                </a:moveTo>
                <a:lnTo>
                  <a:pt x="0" y="0"/>
                </a:lnTo>
                <a:lnTo>
                  <a:pt x="3291840" y="0"/>
                </a:lnTo>
                <a:lnTo>
                  <a:pt x="3291840" y="6858000"/>
                </a:lnTo>
                <a:lnTo>
                  <a:pt x="0" y="6858000"/>
                </a:lnTo>
              </a:path>
            </a:pathLst>
          </a:custGeom>
          <a:blipFill>
            <a:blip r:embed="rId4"/>
            <a:srcRect l="36294" r="36294"/>
            <a:stretch/>
          </a:blip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57765" y="6309360"/>
            <a:ext cx="7130221" cy="548640"/>
          </a:xfrm>
          <a:custGeom>
            <a:avLst/>
            <a:gdLst/>
            <a:ahLst/>
            <a:cxnLst/>
            <a:rect l="l" t="t" r="r" b="b"/>
            <a:pathLst>
              <a:path w="7130221" h="548640">
                <a:moveTo>
                  <a:pt x="0" y="548640"/>
                </a:moveTo>
                <a:lnTo>
                  <a:pt x="0" y="0"/>
                </a:lnTo>
                <a:lnTo>
                  <a:pt x="7130221" y="0"/>
                </a:lnTo>
                <a:lnTo>
                  <a:pt x="7130221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9" name="Text 7"/>
          <p:cNvSpPr/>
          <p:nvPr/>
        </p:nvSpPr>
        <p:spPr>
          <a:xfrm>
            <a:off x="430891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6112353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respiratorio filtra partículas y microorganismos del aire inhalado.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Esto protege al organismo de sustancias nocivas y patógenos.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6112353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Defensa Inmunológica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112353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45363"/>
                </a:moveTo>
                <a:lnTo>
                  <a:pt x="65187" y="114657"/>
                </a:lnTo>
                <a:cubicBezTo>
                  <a:pt x="59918" y="116890"/>
                  <a:pt x="57061" y="121622"/>
                  <a:pt x="57150" y="126087"/>
                </a:cubicBezTo>
                <a:cubicBezTo>
                  <a:pt x="57597" y="207705"/>
                  <a:pt x="91440" y="348704"/>
                  <a:pt x="223599" y="411927"/>
                </a:cubicBezTo>
                <a:cubicBezTo>
                  <a:pt x="226814" y="413445"/>
                  <a:pt x="230565" y="413445"/>
                  <a:pt x="233690" y="411927"/>
                </a:cubicBezTo>
                <a:cubicBezTo>
                  <a:pt x="365849" y="348615"/>
                  <a:pt x="399693" y="207705"/>
                  <a:pt x="400050" y="125998"/>
                </a:cubicBezTo>
                <a:cubicBezTo>
                  <a:pt x="400050" y="121533"/>
                  <a:pt x="397282" y="116890"/>
                  <a:pt x="392013" y="114568"/>
                </a:cubicBezTo>
                <a:lnTo>
                  <a:pt x="228600" y="45363"/>
                </a:lnTo>
                <a:moveTo>
                  <a:pt x="240566" y="3840"/>
                </a:moveTo>
                <a:lnTo>
                  <a:pt x="408712" y="75188"/>
                </a:lnTo>
                <a:cubicBezTo>
                  <a:pt x="428357" y="83493"/>
                  <a:pt x="443002" y="102870"/>
                  <a:pt x="442912" y="126266"/>
                </a:cubicBezTo>
                <a:cubicBezTo>
                  <a:pt x="442466" y="214848"/>
                  <a:pt x="406033" y="376922"/>
                  <a:pt x="252174" y="450592"/>
                </a:cubicBezTo>
                <a:cubicBezTo>
                  <a:pt x="237262" y="457736"/>
                  <a:pt x="219938" y="457736"/>
                  <a:pt x="205026" y="450592"/>
                </a:cubicBezTo>
                <a:cubicBezTo>
                  <a:pt x="51167" y="376922"/>
                  <a:pt x="14734" y="214848"/>
                  <a:pt x="14287" y="126266"/>
                </a:cubicBezTo>
                <a:cubicBezTo>
                  <a:pt x="14198" y="102870"/>
                  <a:pt x="28843" y="83493"/>
                  <a:pt x="48488" y="75188"/>
                </a:cubicBezTo>
                <a:lnTo>
                  <a:pt x="216723" y="3840"/>
                </a:lnTo>
                <a:cubicBezTo>
                  <a:pt x="220384" y="2143"/>
                  <a:pt x="224492" y="1250"/>
                  <a:pt x="228600" y="1250"/>
                </a:cubicBezTo>
                <a:cubicBezTo>
                  <a:pt x="232707" y="1250"/>
                  <a:pt x="236815" y="2143"/>
                  <a:pt x="240566" y="3840"/>
                </a:cubicBezTo>
                <a:lnTo>
                  <a:pt x="240566" y="384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3378704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aparato respiratorio ayuda a mantener el equilibrio ácido-base en el cuerpo.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Esto se logra mediante la eliminación de dióxido de carbono (CO₂) de la sangre.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378704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Regulación del pH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378704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73516" y="372547"/>
                </a:moveTo>
                <a:cubicBezTo>
                  <a:pt x="258961" y="368350"/>
                  <a:pt x="243959" y="362813"/>
                  <a:pt x="228600" y="356116"/>
                </a:cubicBezTo>
                <a:cubicBezTo>
                  <a:pt x="213330" y="362813"/>
                  <a:pt x="198239" y="368260"/>
                  <a:pt x="183684" y="372547"/>
                </a:cubicBezTo>
                <a:cubicBezTo>
                  <a:pt x="200114" y="406747"/>
                  <a:pt x="217081" y="414338"/>
                  <a:pt x="228600" y="414338"/>
                </a:cubicBezTo>
                <a:cubicBezTo>
                  <a:pt x="240119" y="414338"/>
                  <a:pt x="257086" y="406747"/>
                  <a:pt x="273516" y="372547"/>
                </a:cubicBezTo>
                <a:moveTo>
                  <a:pt x="261640" y="290840"/>
                </a:moveTo>
                <a:cubicBezTo>
                  <a:pt x="274856" y="282893"/>
                  <a:pt x="287268" y="274677"/>
                  <a:pt x="298609" y="266194"/>
                </a:cubicBezTo>
                <a:cubicBezTo>
                  <a:pt x="299502" y="254139"/>
                  <a:pt x="300038" y="241548"/>
                  <a:pt x="300038" y="228600"/>
                </a:cubicBezTo>
                <a:cubicBezTo>
                  <a:pt x="300038" y="215652"/>
                  <a:pt x="299591" y="203061"/>
                  <a:pt x="298609" y="191006"/>
                </a:cubicBezTo>
                <a:cubicBezTo>
                  <a:pt x="287179" y="182612"/>
                  <a:pt x="274856" y="174308"/>
                  <a:pt x="261640" y="166360"/>
                </a:cubicBezTo>
                <a:cubicBezTo>
                  <a:pt x="250478" y="159663"/>
                  <a:pt x="239405" y="153680"/>
                  <a:pt x="228600" y="148322"/>
                </a:cubicBezTo>
                <a:cubicBezTo>
                  <a:pt x="217795" y="153680"/>
                  <a:pt x="206722" y="159663"/>
                  <a:pt x="195560" y="166360"/>
                </a:cubicBezTo>
                <a:cubicBezTo>
                  <a:pt x="182344" y="174308"/>
                  <a:pt x="169932" y="182523"/>
                  <a:pt x="158591" y="191006"/>
                </a:cubicBezTo>
                <a:cubicBezTo>
                  <a:pt x="157698" y="203061"/>
                  <a:pt x="157163" y="215652"/>
                  <a:pt x="157163" y="228600"/>
                </a:cubicBezTo>
                <a:cubicBezTo>
                  <a:pt x="157163" y="241548"/>
                  <a:pt x="157609" y="254139"/>
                  <a:pt x="158591" y="266194"/>
                </a:cubicBezTo>
                <a:cubicBezTo>
                  <a:pt x="170021" y="274588"/>
                  <a:pt x="182344" y="282893"/>
                  <a:pt x="195560" y="290840"/>
                </a:cubicBezTo>
                <a:cubicBezTo>
                  <a:pt x="206722" y="297537"/>
                  <a:pt x="217795" y="303520"/>
                  <a:pt x="228600" y="308878"/>
                </a:cubicBezTo>
                <a:cubicBezTo>
                  <a:pt x="239405" y="303520"/>
                  <a:pt x="250478" y="297537"/>
                  <a:pt x="261640" y="290840"/>
                </a:cubicBezTo>
                <a:lnTo>
                  <a:pt x="261640" y="290840"/>
                </a:lnTo>
                <a:moveTo>
                  <a:pt x="369243" y="262086"/>
                </a:moveTo>
                <a:cubicBezTo>
                  <a:pt x="360134" y="271195"/>
                  <a:pt x="350222" y="280124"/>
                  <a:pt x="339417" y="288786"/>
                </a:cubicBezTo>
                <a:cubicBezTo>
                  <a:pt x="337274" y="306735"/>
                  <a:pt x="334238" y="323791"/>
                  <a:pt x="330220" y="339685"/>
                </a:cubicBezTo>
                <a:cubicBezTo>
                  <a:pt x="363438" y="341650"/>
                  <a:pt x="376565" y="331559"/>
                  <a:pt x="381834" y="322094"/>
                </a:cubicBezTo>
                <a:cubicBezTo>
                  <a:pt x="387638" y="311646"/>
                  <a:pt x="389156" y="292805"/>
                  <a:pt x="369243" y="262086"/>
                </a:cubicBezTo>
                <a:lnTo>
                  <a:pt x="369243" y="262086"/>
                </a:lnTo>
                <a:moveTo>
                  <a:pt x="419338" y="114300"/>
                </a:moveTo>
                <a:cubicBezTo>
                  <a:pt x="437823" y="147429"/>
                  <a:pt x="427732" y="188238"/>
                  <a:pt x="398264" y="228600"/>
                </a:cubicBezTo>
                <a:cubicBezTo>
                  <a:pt x="427732" y="268962"/>
                  <a:pt x="437823" y="309771"/>
                  <a:pt x="419338" y="342900"/>
                </a:cubicBezTo>
                <a:cubicBezTo>
                  <a:pt x="401300" y="375315"/>
                  <a:pt x="363528" y="386923"/>
                  <a:pt x="316468" y="381476"/>
                </a:cubicBezTo>
                <a:cubicBezTo>
                  <a:pt x="296823" y="428000"/>
                  <a:pt x="266819" y="457200"/>
                  <a:pt x="228600" y="457200"/>
                </a:cubicBezTo>
                <a:cubicBezTo>
                  <a:pt x="190381" y="457200"/>
                  <a:pt x="160377" y="428000"/>
                  <a:pt x="140732" y="381476"/>
                </a:cubicBezTo>
                <a:cubicBezTo>
                  <a:pt x="93672" y="386923"/>
                  <a:pt x="55900" y="375404"/>
                  <a:pt x="37862" y="342900"/>
                </a:cubicBezTo>
                <a:cubicBezTo>
                  <a:pt x="19377" y="309771"/>
                  <a:pt x="29468" y="268962"/>
                  <a:pt x="58936" y="228600"/>
                </a:cubicBezTo>
                <a:cubicBezTo>
                  <a:pt x="29468" y="188238"/>
                  <a:pt x="19377" y="147429"/>
                  <a:pt x="37862" y="114300"/>
                </a:cubicBezTo>
                <a:cubicBezTo>
                  <a:pt x="55900" y="81885"/>
                  <a:pt x="93672" y="70277"/>
                  <a:pt x="140732" y="75724"/>
                </a:cubicBezTo>
                <a:cubicBezTo>
                  <a:pt x="160377" y="29200"/>
                  <a:pt x="190381" y="0"/>
                  <a:pt x="228600" y="0"/>
                </a:cubicBezTo>
                <a:cubicBezTo>
                  <a:pt x="266819" y="0"/>
                  <a:pt x="296823" y="29200"/>
                  <a:pt x="316468" y="75724"/>
                </a:cubicBezTo>
                <a:cubicBezTo>
                  <a:pt x="363528" y="70277"/>
                  <a:pt x="401300" y="81796"/>
                  <a:pt x="419338" y="114300"/>
                </a:cubicBezTo>
                <a:lnTo>
                  <a:pt x="419338" y="114300"/>
                </a:lnTo>
                <a:moveTo>
                  <a:pt x="75367" y="322094"/>
                </a:moveTo>
                <a:cubicBezTo>
                  <a:pt x="80635" y="331559"/>
                  <a:pt x="93762" y="341739"/>
                  <a:pt x="126980" y="339685"/>
                </a:cubicBezTo>
                <a:cubicBezTo>
                  <a:pt x="122962" y="323791"/>
                  <a:pt x="119926" y="306735"/>
                  <a:pt x="117783" y="288786"/>
                </a:cubicBezTo>
                <a:cubicBezTo>
                  <a:pt x="107067" y="280124"/>
                  <a:pt x="97066" y="271105"/>
                  <a:pt x="87957" y="262086"/>
                </a:cubicBezTo>
                <a:cubicBezTo>
                  <a:pt x="68044" y="292715"/>
                  <a:pt x="69473" y="311646"/>
                  <a:pt x="75366" y="322094"/>
                </a:cubicBezTo>
                <a:lnTo>
                  <a:pt x="75367" y="322094"/>
                </a:lnTo>
                <a:moveTo>
                  <a:pt x="87957" y="195114"/>
                </a:moveTo>
                <a:cubicBezTo>
                  <a:pt x="97066" y="186005"/>
                  <a:pt x="106978" y="177076"/>
                  <a:pt x="117783" y="168414"/>
                </a:cubicBezTo>
                <a:cubicBezTo>
                  <a:pt x="119926" y="150465"/>
                  <a:pt x="122962" y="133410"/>
                  <a:pt x="126980" y="117515"/>
                </a:cubicBezTo>
                <a:cubicBezTo>
                  <a:pt x="93762" y="115461"/>
                  <a:pt x="80635" y="125641"/>
                  <a:pt x="75367" y="135106"/>
                </a:cubicBezTo>
                <a:cubicBezTo>
                  <a:pt x="69562" y="145554"/>
                  <a:pt x="68044" y="164396"/>
                  <a:pt x="87958" y="195114"/>
                </a:cubicBezTo>
                <a:lnTo>
                  <a:pt x="87957" y="195114"/>
                </a:lnTo>
                <a:moveTo>
                  <a:pt x="228600" y="101084"/>
                </a:moveTo>
                <a:cubicBezTo>
                  <a:pt x="243870" y="94387"/>
                  <a:pt x="258961" y="88940"/>
                  <a:pt x="273516" y="84653"/>
                </a:cubicBezTo>
                <a:cubicBezTo>
                  <a:pt x="257086" y="50453"/>
                  <a:pt x="240119" y="42863"/>
                  <a:pt x="228600" y="42863"/>
                </a:cubicBezTo>
                <a:cubicBezTo>
                  <a:pt x="217081" y="42863"/>
                  <a:pt x="200114" y="50453"/>
                  <a:pt x="183684" y="84653"/>
                </a:cubicBezTo>
                <a:cubicBezTo>
                  <a:pt x="198239" y="88850"/>
                  <a:pt x="213241" y="94387"/>
                  <a:pt x="228600" y="101084"/>
                </a:cubicBezTo>
                <a:moveTo>
                  <a:pt x="339507" y="168414"/>
                </a:moveTo>
                <a:cubicBezTo>
                  <a:pt x="350222" y="177076"/>
                  <a:pt x="360224" y="186095"/>
                  <a:pt x="369332" y="195114"/>
                </a:cubicBezTo>
                <a:cubicBezTo>
                  <a:pt x="389245" y="164485"/>
                  <a:pt x="387727" y="145554"/>
                  <a:pt x="381923" y="135106"/>
                </a:cubicBezTo>
                <a:cubicBezTo>
                  <a:pt x="376654" y="125641"/>
                  <a:pt x="363528" y="115461"/>
                  <a:pt x="330309" y="117515"/>
                </a:cubicBezTo>
                <a:cubicBezTo>
                  <a:pt x="334328" y="133410"/>
                  <a:pt x="337364" y="150465"/>
                  <a:pt x="339507" y="168414"/>
                </a:cubicBezTo>
                <a:moveTo>
                  <a:pt x="228600" y="200025"/>
                </a:moveTo>
                <a:cubicBezTo>
                  <a:pt x="244381" y="200025"/>
                  <a:pt x="257175" y="212819"/>
                  <a:pt x="257175" y="228600"/>
                </a:cubicBezTo>
                <a:cubicBezTo>
                  <a:pt x="257175" y="244381"/>
                  <a:pt x="244381" y="257175"/>
                  <a:pt x="228600" y="257175"/>
                </a:cubicBezTo>
                <a:cubicBezTo>
                  <a:pt x="212819" y="257175"/>
                  <a:pt x="200025" y="244381"/>
                  <a:pt x="200025" y="228600"/>
                </a:cubicBezTo>
                <a:cubicBezTo>
                  <a:pt x="200025" y="212819"/>
                  <a:pt x="212819" y="200025"/>
                  <a:pt x="228600" y="200025"/>
                </a:cubicBez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645055" y="2808139"/>
            <a:ext cx="2560320" cy="3200400"/>
          </a:xfrm>
          <a:custGeom>
            <a:avLst/>
            <a:gdLst/>
            <a:ahLst/>
            <a:cxnLst/>
            <a:rect l="l" t="t" r="r" b="b"/>
            <a:pathLst>
              <a:path w="2560320" h="3200400">
                <a:moveTo>
                  <a:pt x="0" y="320040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3200400"/>
                </a:lnTo>
                <a:lnTo>
                  <a:pt x="0" y="320040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respiratorio permite la entrada de oxígeno (O₂) en los pulmones.</a:t>
            </a:r>
            <a:endParaRPr lang="en-US" sz="1400" dirty="0"/>
          </a:p>
          <a:p>
            <a:pPr marL="0" indent="0" algn="l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Este oxígeno se difunde hacia la sangre, donde es transportado a las células para la producción de energía.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45055" y="2068060"/>
            <a:ext cx="2560320" cy="640080"/>
          </a:xfrm>
          <a:custGeom>
            <a:avLst/>
            <a:gdLst/>
            <a:ahLst/>
            <a:cxnLst/>
            <a:rect l="l" t="t" r="r" b="b"/>
            <a:pathLst>
              <a:path w="2560320" h="640080">
                <a:moveTo>
                  <a:pt x="0" y="640080"/>
                </a:moveTo>
                <a:lnTo>
                  <a:pt x="0" y="0"/>
                </a:lnTo>
                <a:lnTo>
                  <a:pt x="2560320" y="0"/>
                </a:lnTo>
                <a:lnTo>
                  <a:pt x="2560320" y="640080"/>
                </a:lnTo>
                <a:lnTo>
                  <a:pt x="0" y="640080"/>
                </a:lnTo>
              </a:path>
            </a:pathLst>
          </a:cu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Oxigenación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45055" y="1441449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5745" y="62865"/>
                </a:moveTo>
                <a:cubicBezTo>
                  <a:pt x="245745" y="53364"/>
                  <a:pt x="238101" y="45720"/>
                  <a:pt x="228600" y="45720"/>
                </a:cubicBezTo>
                <a:cubicBezTo>
                  <a:pt x="219099" y="45720"/>
                  <a:pt x="211455" y="53364"/>
                  <a:pt x="211455" y="62865"/>
                </a:cubicBezTo>
                <a:lnTo>
                  <a:pt x="211455" y="164878"/>
                </a:lnTo>
                <a:cubicBezTo>
                  <a:pt x="211455" y="177808"/>
                  <a:pt x="205240" y="189952"/>
                  <a:pt x="194667" y="197453"/>
                </a:cubicBezTo>
                <a:lnTo>
                  <a:pt x="182880" y="205883"/>
                </a:lnTo>
                <a:lnTo>
                  <a:pt x="182880" y="177665"/>
                </a:lnTo>
                <a:lnTo>
                  <a:pt x="182880" y="171450"/>
                </a:lnTo>
                <a:lnTo>
                  <a:pt x="182880" y="163806"/>
                </a:lnTo>
                <a:cubicBezTo>
                  <a:pt x="182880" y="136446"/>
                  <a:pt x="160734" y="114300"/>
                  <a:pt x="133374" y="114300"/>
                </a:cubicBezTo>
                <a:cubicBezTo>
                  <a:pt x="117872" y="114300"/>
                  <a:pt x="102799" y="121587"/>
                  <a:pt x="93512" y="134874"/>
                </a:cubicBezTo>
                <a:cubicBezTo>
                  <a:pt x="82510" y="150662"/>
                  <a:pt x="61865" y="181594"/>
                  <a:pt x="42791" y="218384"/>
                </a:cubicBezTo>
                <a:cubicBezTo>
                  <a:pt x="23860" y="254746"/>
                  <a:pt x="5358" y="298752"/>
                  <a:pt x="143" y="340043"/>
                </a:cubicBezTo>
                <a:cubicBezTo>
                  <a:pt x="0" y="340971"/>
                  <a:pt x="0" y="341900"/>
                  <a:pt x="0" y="342900"/>
                </a:cubicBezTo>
                <a:lnTo>
                  <a:pt x="0" y="347901"/>
                </a:lnTo>
                <a:cubicBezTo>
                  <a:pt x="0" y="382976"/>
                  <a:pt x="28432" y="411480"/>
                  <a:pt x="63579" y="411480"/>
                </a:cubicBezTo>
                <a:cubicBezTo>
                  <a:pt x="68794" y="411480"/>
                  <a:pt x="73938" y="410837"/>
                  <a:pt x="79010" y="409551"/>
                </a:cubicBezTo>
                <a:lnTo>
                  <a:pt x="130945" y="396550"/>
                </a:lnTo>
                <a:cubicBezTo>
                  <a:pt x="161449" y="388977"/>
                  <a:pt x="182880" y="361545"/>
                  <a:pt x="182880" y="330041"/>
                </a:cubicBezTo>
                <a:lnTo>
                  <a:pt x="182880" y="276106"/>
                </a:lnTo>
                <a:lnTo>
                  <a:pt x="148590" y="300609"/>
                </a:lnTo>
                <a:lnTo>
                  <a:pt x="148590" y="330041"/>
                </a:lnTo>
                <a:cubicBezTo>
                  <a:pt x="148590" y="345757"/>
                  <a:pt x="137874" y="359473"/>
                  <a:pt x="122587" y="363331"/>
                </a:cubicBezTo>
                <a:lnTo>
                  <a:pt x="70652" y="376333"/>
                </a:lnTo>
                <a:cubicBezTo>
                  <a:pt x="68294" y="376904"/>
                  <a:pt x="65937" y="377190"/>
                  <a:pt x="63579" y="377190"/>
                </a:cubicBezTo>
                <a:cubicBezTo>
                  <a:pt x="47435" y="377190"/>
                  <a:pt x="34290" y="364117"/>
                  <a:pt x="34290" y="347901"/>
                </a:cubicBezTo>
                <a:lnTo>
                  <a:pt x="34290" y="343614"/>
                </a:lnTo>
                <a:cubicBezTo>
                  <a:pt x="38791" y="308539"/>
                  <a:pt x="55007" y="269176"/>
                  <a:pt x="73152" y="234244"/>
                </a:cubicBezTo>
                <a:cubicBezTo>
                  <a:pt x="91369" y="199239"/>
                  <a:pt x="111085" y="169593"/>
                  <a:pt x="121587" y="154519"/>
                </a:cubicBezTo>
                <a:cubicBezTo>
                  <a:pt x="124158" y="150876"/>
                  <a:pt x="128445" y="148590"/>
                  <a:pt x="133302" y="148590"/>
                </a:cubicBezTo>
                <a:cubicBezTo>
                  <a:pt x="141732" y="148590"/>
                  <a:pt x="148519" y="155448"/>
                  <a:pt x="148519" y="163806"/>
                </a:cubicBezTo>
                <a:lnTo>
                  <a:pt x="148519" y="171450"/>
                </a:lnTo>
                <a:lnTo>
                  <a:pt x="148519" y="202311"/>
                </a:lnTo>
                <a:lnTo>
                  <a:pt x="148519" y="230386"/>
                </a:lnTo>
                <a:lnTo>
                  <a:pt x="98584" y="266105"/>
                </a:lnTo>
                <a:cubicBezTo>
                  <a:pt x="90869" y="271605"/>
                  <a:pt x="89083" y="282321"/>
                  <a:pt x="94583" y="290036"/>
                </a:cubicBezTo>
                <a:cubicBezTo>
                  <a:pt x="100084" y="297751"/>
                  <a:pt x="110800" y="299537"/>
                  <a:pt x="118515" y="294037"/>
                </a:cubicBezTo>
                <a:lnTo>
                  <a:pt x="148590" y="272605"/>
                </a:lnTo>
                <a:lnTo>
                  <a:pt x="182880" y="248102"/>
                </a:lnTo>
                <a:lnTo>
                  <a:pt x="214598" y="225457"/>
                </a:lnTo>
                <a:cubicBezTo>
                  <a:pt x="219885" y="221671"/>
                  <a:pt x="224528" y="217313"/>
                  <a:pt x="228600" y="212455"/>
                </a:cubicBezTo>
                <a:cubicBezTo>
                  <a:pt x="232601" y="217313"/>
                  <a:pt x="237315" y="221671"/>
                  <a:pt x="242602" y="225457"/>
                </a:cubicBezTo>
                <a:lnTo>
                  <a:pt x="274320" y="248031"/>
                </a:lnTo>
                <a:lnTo>
                  <a:pt x="308610" y="272534"/>
                </a:lnTo>
                <a:lnTo>
                  <a:pt x="338685" y="293965"/>
                </a:lnTo>
                <a:cubicBezTo>
                  <a:pt x="346400" y="299466"/>
                  <a:pt x="357116" y="297680"/>
                  <a:pt x="362617" y="289965"/>
                </a:cubicBezTo>
                <a:cubicBezTo>
                  <a:pt x="368117" y="282250"/>
                  <a:pt x="366332" y="271534"/>
                  <a:pt x="358616" y="266033"/>
                </a:cubicBezTo>
                <a:lnTo>
                  <a:pt x="308681" y="230314"/>
                </a:lnTo>
                <a:lnTo>
                  <a:pt x="308681" y="202240"/>
                </a:lnTo>
                <a:lnTo>
                  <a:pt x="308681" y="171379"/>
                </a:lnTo>
                <a:lnTo>
                  <a:pt x="308681" y="163735"/>
                </a:lnTo>
                <a:cubicBezTo>
                  <a:pt x="308681" y="155305"/>
                  <a:pt x="315539" y="148519"/>
                  <a:pt x="323898" y="148519"/>
                </a:cubicBezTo>
                <a:cubicBezTo>
                  <a:pt x="328755" y="148519"/>
                  <a:pt x="333042" y="150805"/>
                  <a:pt x="335613" y="154448"/>
                </a:cubicBezTo>
                <a:cubicBezTo>
                  <a:pt x="346115" y="169521"/>
                  <a:pt x="365831" y="199168"/>
                  <a:pt x="384048" y="234172"/>
                </a:cubicBezTo>
                <a:cubicBezTo>
                  <a:pt x="402193" y="269176"/>
                  <a:pt x="418409" y="308539"/>
                  <a:pt x="422910" y="343614"/>
                </a:cubicBezTo>
                <a:lnTo>
                  <a:pt x="422910" y="347901"/>
                </a:lnTo>
                <a:cubicBezTo>
                  <a:pt x="422910" y="364045"/>
                  <a:pt x="409837" y="377190"/>
                  <a:pt x="393621" y="377190"/>
                </a:cubicBezTo>
                <a:cubicBezTo>
                  <a:pt x="391192" y="377190"/>
                  <a:pt x="388834" y="376904"/>
                  <a:pt x="386548" y="376333"/>
                </a:cubicBezTo>
                <a:lnTo>
                  <a:pt x="334613" y="363331"/>
                </a:lnTo>
                <a:cubicBezTo>
                  <a:pt x="319326" y="359545"/>
                  <a:pt x="308610" y="345829"/>
                  <a:pt x="308610" y="330041"/>
                </a:cubicBezTo>
                <a:lnTo>
                  <a:pt x="308610" y="300609"/>
                </a:lnTo>
                <a:lnTo>
                  <a:pt x="274320" y="276106"/>
                </a:lnTo>
                <a:lnTo>
                  <a:pt x="274320" y="330041"/>
                </a:lnTo>
                <a:cubicBezTo>
                  <a:pt x="274320" y="361545"/>
                  <a:pt x="295751" y="388977"/>
                  <a:pt x="326255" y="396550"/>
                </a:cubicBezTo>
                <a:lnTo>
                  <a:pt x="378190" y="409551"/>
                </a:lnTo>
                <a:cubicBezTo>
                  <a:pt x="383262" y="410837"/>
                  <a:pt x="388406" y="411480"/>
                  <a:pt x="393621" y="411480"/>
                </a:cubicBezTo>
                <a:cubicBezTo>
                  <a:pt x="428696" y="411480"/>
                  <a:pt x="457200" y="383048"/>
                  <a:pt x="457200" y="347901"/>
                </a:cubicBezTo>
                <a:lnTo>
                  <a:pt x="457200" y="342900"/>
                </a:lnTo>
                <a:cubicBezTo>
                  <a:pt x="457200" y="341971"/>
                  <a:pt x="457129" y="340971"/>
                  <a:pt x="457057" y="340042"/>
                </a:cubicBezTo>
                <a:cubicBezTo>
                  <a:pt x="451914" y="298680"/>
                  <a:pt x="433411" y="254746"/>
                  <a:pt x="414480" y="218384"/>
                </a:cubicBezTo>
                <a:cubicBezTo>
                  <a:pt x="395335" y="181594"/>
                  <a:pt x="374761" y="150662"/>
                  <a:pt x="363760" y="134874"/>
                </a:cubicBezTo>
                <a:cubicBezTo>
                  <a:pt x="354473" y="121587"/>
                  <a:pt x="339471" y="114300"/>
                  <a:pt x="323898" y="114300"/>
                </a:cubicBezTo>
                <a:cubicBezTo>
                  <a:pt x="296466" y="114300"/>
                  <a:pt x="274320" y="136446"/>
                  <a:pt x="274320" y="163806"/>
                </a:cubicBezTo>
                <a:lnTo>
                  <a:pt x="274320" y="171450"/>
                </a:lnTo>
                <a:lnTo>
                  <a:pt x="274320" y="177665"/>
                </a:lnTo>
                <a:lnTo>
                  <a:pt x="274320" y="205883"/>
                </a:lnTo>
                <a:lnTo>
                  <a:pt x="262461" y="197453"/>
                </a:lnTo>
                <a:cubicBezTo>
                  <a:pt x="251960" y="189952"/>
                  <a:pt x="245745" y="177808"/>
                  <a:pt x="245745" y="164878"/>
                </a:cubicBezTo>
                <a:lnTo>
                  <a:pt x="245745" y="62865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44879" y="1164617"/>
            <a:ext cx="10607040" cy="10672"/>
          </a:xfrm>
          <a:custGeom>
            <a:avLst/>
            <a:gdLst/>
            <a:ahLst/>
            <a:cxnLst/>
            <a:rect l="l" t="t" r="r" b="b"/>
            <a:pathLst>
              <a:path w="10607040" h="10672">
                <a:moveTo>
                  <a:pt x="0" y="0"/>
                </a:moveTo>
                <a:lnTo>
                  <a:pt x="10607040" y="0"/>
                </a:lnTo>
              </a:path>
            </a:pathLst>
          </a:custGeom>
          <a:noFill/>
          <a:ln w="25400">
            <a:solidFill>
              <a:srgbClr val="EAECF0"/>
            </a:solidFill>
          </a:ln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1263378" y="6318000"/>
            <a:ext cx="108375" cy="540000"/>
          </a:xfrm>
          <a:custGeom>
            <a:avLst/>
            <a:gdLst/>
            <a:ahLst/>
            <a:cxnLst/>
            <a:rect l="l" t="t" r="r" b="b"/>
            <a:pathLst>
              <a:path w="108375" h="540000">
                <a:moveTo>
                  <a:pt x="0" y="540000"/>
                </a:moveTo>
                <a:lnTo>
                  <a:pt x="0" y="0"/>
                </a:lnTo>
                <a:lnTo>
                  <a:pt x="108375" y="0"/>
                </a:lnTo>
                <a:lnTo>
                  <a:pt x="108375" y="540000"/>
                </a:lnTo>
                <a:lnTo>
                  <a:pt x="0" y="54000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 /</a:t>
            </a:r>
            <a:endParaRPr lang="en-US" sz="800" dirty="0"/>
          </a:p>
        </p:txBody>
      </p:sp>
      <p:sp>
        <p:nvSpPr>
          <p:cNvPr id="4" name="Text 2"/>
          <p:cNvSpPr/>
          <p:nvPr/>
        </p:nvSpPr>
        <p:spPr>
          <a:xfrm>
            <a:off x="-7641" y="0"/>
            <a:ext cx="536759" cy="6858000"/>
          </a:xfrm>
          <a:custGeom>
            <a:avLst/>
            <a:gdLst/>
            <a:ahLst/>
            <a:cxnLst/>
            <a:rect l="l" t="t" r="r" b="b"/>
            <a:pathLst>
              <a:path w="536759" h="6858000">
                <a:moveTo>
                  <a:pt x="0" y="6858000"/>
                </a:moveTo>
                <a:lnTo>
                  <a:pt x="0" y="0"/>
                </a:lnTo>
                <a:lnTo>
                  <a:pt x="536759" y="0"/>
                </a:lnTo>
                <a:lnTo>
                  <a:pt x="536759" y="6858000"/>
                </a:lnTo>
                <a:lnTo>
                  <a:pt x="0" y="685800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-7640" y="0"/>
            <a:ext cx="536757" cy="6858000"/>
          </a:xfrm>
          <a:custGeom>
            <a:avLst/>
            <a:gdLst/>
            <a:ahLst/>
            <a:cxnLst/>
            <a:rect l="l" t="t" r="r" b="b"/>
            <a:pathLst>
              <a:path w="536757" h="6858000">
                <a:moveTo>
                  <a:pt x="0" y="6858000"/>
                </a:moveTo>
                <a:lnTo>
                  <a:pt x="0" y="0"/>
                </a:lnTo>
                <a:lnTo>
                  <a:pt x="536757" y="0"/>
                </a:lnTo>
                <a:lnTo>
                  <a:pt x="536757" y="6858000"/>
                </a:lnTo>
                <a:lnTo>
                  <a:pt x="0" y="6858000"/>
                </a:lnTo>
              </a:path>
            </a:pathLst>
          </a:custGeom>
          <a:blipFill>
            <a:blip r:embed="rId3"/>
            <a:srcRect r="80488"/>
            <a:stretch>
              <a:fillRect/>
            </a:stretch>
          </a:blipFill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1371753" y="2652566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6561300" y="2652566"/>
            <a:ext cx="201168" cy="246937"/>
          </a:xfrm>
          <a:custGeom>
            <a:avLst/>
            <a:gdLst/>
            <a:ahLst/>
            <a:cxnLst/>
            <a:rect l="l" t="t" r="r" b="b"/>
            <a:pathLst>
              <a:path w="201168" h="246937">
                <a:moveTo>
                  <a:pt x="0" y="246937"/>
                </a:moveTo>
                <a:lnTo>
                  <a:pt x="201168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0C53B7"/>
          </a:solidFill>
          <a:ln/>
        </p:spPr>
        <p:txBody>
          <a:bodyPr wrap="square" lIns="90000" tIns="46800" rIns="90000" bIns="46800" rtlCol="0" anchor="ctr"/>
          <a:lstStyle/>
          <a:p>
            <a:pPr marL="0" indent="0" algn="ctr">
              <a:lnSpc>
                <a:spcPct val="83333"/>
              </a:lnSpc>
              <a:buNone/>
            </a:pP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944879" y="1"/>
            <a:ext cx="10607040" cy="1034799"/>
          </a:xfrm>
          <a:custGeom>
            <a:avLst/>
            <a:gdLst/>
            <a:ahLst/>
            <a:cxnLst/>
            <a:rect l="l" t="t" r="r" b="b"/>
            <a:pathLst>
              <a:path w="10607040" h="1034799">
                <a:moveTo>
                  <a:pt x="0" y="1034799"/>
                </a:moveTo>
                <a:lnTo>
                  <a:pt x="0" y="0"/>
                </a:lnTo>
                <a:lnTo>
                  <a:pt x="10607040" y="0"/>
                </a:lnTo>
                <a:lnTo>
                  <a:pt x="10607040" y="1034799"/>
                </a:lnTo>
                <a:lnTo>
                  <a:pt x="0" y="1034799"/>
                </a:lnTo>
              </a:path>
            </a:pathLst>
          </a:custGeom>
          <a:noFill/>
          <a:ln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Conclusión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371753" y="6309360"/>
            <a:ext cx="7877385" cy="548640"/>
          </a:xfrm>
          <a:custGeom>
            <a:avLst/>
            <a:gdLst/>
            <a:ahLst/>
            <a:cxnLst/>
            <a:rect l="l" t="t" r="r" b="b"/>
            <a:pathLst>
              <a:path w="7877385" h="548640">
                <a:moveTo>
                  <a:pt x="0" y="548640"/>
                </a:moveTo>
                <a:lnTo>
                  <a:pt x="0" y="0"/>
                </a:lnTo>
                <a:lnTo>
                  <a:pt x="7877385" y="0"/>
                </a:lnTo>
                <a:lnTo>
                  <a:pt x="7877385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80808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Exploración del Sistema Respiratorio</a:t>
            </a:r>
            <a:endParaRPr lang="en-US" sz="800" dirty="0"/>
          </a:p>
        </p:txBody>
      </p:sp>
      <p:sp>
        <p:nvSpPr>
          <p:cNvPr id="10" name="Text 8"/>
          <p:cNvSpPr/>
          <p:nvPr/>
        </p:nvSpPr>
        <p:spPr>
          <a:xfrm>
            <a:off x="944879" y="6308725"/>
            <a:ext cx="315913" cy="549275"/>
          </a:xfrm>
          <a:custGeom>
            <a:avLst/>
            <a:gdLst/>
            <a:ahLst/>
            <a:cxnLst/>
            <a:rect l="l" t="t" r="r" b="b"/>
            <a:pathLst>
              <a:path w="315913" h="549275">
                <a:moveTo>
                  <a:pt x="0" y="549275"/>
                </a:moveTo>
                <a:lnTo>
                  <a:pt x="0" y="0"/>
                </a:lnTo>
                <a:lnTo>
                  <a:pt x="315913" y="0"/>
                </a:lnTo>
                <a:lnTo>
                  <a:pt x="315913" y="549275"/>
                </a:lnTo>
                <a:lnTo>
                  <a:pt x="0" y="549275"/>
                </a:lnTo>
              </a:path>
            </a:pathLst>
          </a:custGeom>
          <a:noFill/>
          <a:ln/>
        </p:spPr>
        <p:txBody>
          <a:bodyPr wrap="square" lIns="0" tIns="0" rIns="28800" bIns="0" rtlCol="0" anchor="ctr"/>
          <a:lstStyle/>
          <a:p>
            <a:pPr marL="0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8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9"/>
          <p:cNvSpPr/>
          <p:nvPr/>
        </p:nvSpPr>
        <p:spPr>
          <a:xfrm>
            <a:off x="1573539" y="2212126"/>
            <a:ext cx="4389120" cy="3474720"/>
          </a:xfrm>
          <a:custGeom>
            <a:avLst/>
            <a:gdLst/>
            <a:ahLst/>
            <a:cxnLst/>
            <a:rect l="l" t="t" r="r" b="b"/>
            <a:pathLst>
              <a:path w="4389120" h="3474720">
                <a:moveTo>
                  <a:pt x="0" y="3474720"/>
                </a:moveTo>
                <a:lnTo>
                  <a:pt x="0" y="0"/>
                </a:lnTo>
                <a:lnTo>
                  <a:pt x="4389120" y="0"/>
                </a:lnTo>
                <a:lnTo>
                  <a:pt x="4389120" y="3474720"/>
                </a:lnTo>
                <a:lnTo>
                  <a:pt x="0" y="347472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9436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El sistema respiratorio es vital para la oxigenación de la sangre y la eliminación de dióxido de carbono, lo que es esencial para el funcionamiento celular.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371753" y="1922950"/>
            <a:ext cx="4206240" cy="731520"/>
          </a:xfrm>
          <a:custGeom>
            <a:avLst/>
            <a:gdLst/>
            <a:ahLst/>
            <a:cxnLst/>
            <a:rect l="l" t="t" r="r" b="b"/>
            <a:pathLst>
              <a:path w="4206240" h="731520">
                <a:moveTo>
                  <a:pt x="0" y="0"/>
                </a:moveTo>
                <a:lnTo>
                  <a:pt x="3840480" y="0"/>
                </a:lnTo>
                <a:lnTo>
                  <a:pt x="4206240" y="365760"/>
                </a:lnTo>
                <a:lnTo>
                  <a:pt x="384048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Importancia del Sistema Respiratorio</a:t>
            </a:r>
            <a:endParaRPr lang="en-US" sz="1600" b="1" dirty="0"/>
          </a:p>
        </p:txBody>
      </p:sp>
      <p:sp>
        <p:nvSpPr>
          <p:cNvPr id="13" name="Text 11"/>
          <p:cNvSpPr/>
          <p:nvPr/>
        </p:nvSpPr>
        <p:spPr>
          <a:xfrm>
            <a:off x="6763086" y="2212126"/>
            <a:ext cx="4389120" cy="3474720"/>
          </a:xfrm>
          <a:custGeom>
            <a:avLst/>
            <a:gdLst/>
            <a:ahLst/>
            <a:cxnLst/>
            <a:rect l="l" t="t" r="r" b="b"/>
            <a:pathLst>
              <a:path w="4389120" h="3474720">
                <a:moveTo>
                  <a:pt x="0" y="3474720"/>
                </a:moveTo>
                <a:lnTo>
                  <a:pt x="0" y="0"/>
                </a:lnTo>
                <a:lnTo>
                  <a:pt x="4389120" y="0"/>
                </a:lnTo>
                <a:lnTo>
                  <a:pt x="4389120" y="3474720"/>
                </a:lnTo>
                <a:lnTo>
                  <a:pt x="0" y="3474720"/>
                </a:lnTo>
              </a:path>
            </a:pathLst>
          </a:custGeom>
          <a:solidFill>
            <a:srgbClr val="FFFFFF"/>
          </a:solidFill>
          <a:ln w="9525">
            <a:solidFill>
              <a:srgbClr val="D0E2FC"/>
            </a:solidFill>
          </a:ln>
        </p:spPr>
        <p:txBody>
          <a:bodyPr wrap="square" lIns="182880" tIns="594360" rIns="18288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Además de facilitar el intercambio de gases, el sistema respiratorio regula el pH sanguíneo y protege al organismo de patógenos y partículas nocivas.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561300" y="1922950"/>
            <a:ext cx="4206240" cy="731520"/>
          </a:xfrm>
          <a:custGeom>
            <a:avLst/>
            <a:gdLst/>
            <a:ahLst/>
            <a:cxnLst/>
            <a:rect l="l" t="t" r="r" b="b"/>
            <a:pathLst>
              <a:path w="4206240" h="731520">
                <a:moveTo>
                  <a:pt x="0" y="0"/>
                </a:moveTo>
                <a:lnTo>
                  <a:pt x="3840480" y="0"/>
                </a:lnTo>
                <a:lnTo>
                  <a:pt x="4206240" y="365760"/>
                </a:lnTo>
                <a:lnTo>
                  <a:pt x="3840480" y="731520"/>
                </a:lnTo>
                <a:lnTo>
                  <a:pt x="0" y="731520"/>
                </a:lnTo>
                <a:lnTo>
                  <a:pt x="0" y="0"/>
                </a:lnTo>
              </a:path>
            </a:pathLst>
          </a:custGeom>
          <a:solidFill>
            <a:srgbClr val="1570EF"/>
          </a:solidFill>
          <a:ln/>
        </p:spPr>
        <p:txBody>
          <a:bodyPr wrap="square" lIns="182880" tIns="91440" rIns="91440" bIns="9144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Figtree" pitchFamily="34" charset="0"/>
                <a:ea typeface="Figtree" pitchFamily="34" charset="-122"/>
                <a:cs typeface="Figtree" pitchFamily="34" charset="-120"/>
              </a:rPr>
              <a:t>Funciones Clave</a:t>
            </a:r>
            <a:endParaRPr lang="en-US" sz="1600" b="1" dirty="0"/>
          </a:p>
        </p:txBody>
      </p:sp>
      <p:sp>
        <p:nvSpPr>
          <p:cNvPr id="15" name="Text 13"/>
          <p:cNvSpPr/>
          <p:nvPr/>
        </p:nvSpPr>
        <p:spPr>
          <a:xfrm>
            <a:off x="11009743" y="6137907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0" y="0"/>
                </a:lnTo>
                <a:lnTo>
                  <a:pt x="548640" y="0"/>
                </a:lnTo>
                <a:lnTo>
                  <a:pt x="548640" y="548640"/>
                </a:lnTo>
                <a:lnTo>
                  <a:pt x="0" y="548640"/>
                </a:lnTo>
              </a:path>
            </a:pathLst>
          </a:custGeom>
          <a:noFill/>
          <a:ln/>
        </p:spPr>
        <p:txBody>
          <a:bodyPr wrap="square" lIns="90000" tIns="46800" rIns="90000" bIns="4680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709</Words>
  <Application>Microsoft Macintosh PowerPoint</Application>
  <PresentationFormat>Panorámica</PresentationFormat>
  <Paragraphs>112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Figtree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FRANCISCO JAVIER GAONA VAZQUEZ</cp:lastModifiedBy>
  <cp:revision>5</cp:revision>
  <dcterms:created xsi:type="dcterms:W3CDTF">2025-02-21T06:05:50Z</dcterms:created>
  <dcterms:modified xsi:type="dcterms:W3CDTF">2025-02-25T20:53:03Z</dcterms:modified>
</cp:coreProperties>
</file>