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7"/>
    <p:restoredTop sz="94610"/>
  </p:normalViewPr>
  <p:slideViewPr>
    <p:cSldViewPr snapToGrid="0" snapToObjects="1">
      <p:cViewPr varScale="1">
        <p:scale>
          <a:sx n="83" d="100"/>
          <a:sy n="83" d="100"/>
        </p:scale>
        <p:origin x="1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21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39200" y="439200"/>
            <a:ext cx="11304000" cy="5950800"/>
          </a:xfrm>
          <a:custGeom>
            <a:avLst/>
            <a:gdLst/>
            <a:ahLst/>
            <a:cxnLst/>
            <a:rect l="l" t="t" r="r" b="b"/>
            <a:pathLst>
              <a:path w="11304000" h="5950800">
                <a:moveTo>
                  <a:pt x="182868" y="5950800"/>
                </a:moveTo>
                <a:cubicBezTo>
                  <a:pt x="81873" y="5950800"/>
                  <a:pt x="0" y="5868927"/>
                  <a:pt x="0" y="5767932"/>
                </a:cubicBezTo>
                <a:lnTo>
                  <a:pt x="0" y="182868"/>
                </a:lnTo>
                <a:cubicBezTo>
                  <a:pt x="0" y="81873"/>
                  <a:pt x="81873" y="0"/>
                  <a:pt x="182868" y="0"/>
                </a:cubicBezTo>
                <a:lnTo>
                  <a:pt x="11121132" y="0"/>
                </a:lnTo>
                <a:cubicBezTo>
                  <a:pt x="11222127" y="0"/>
                  <a:pt x="11304000" y="81873"/>
                  <a:pt x="11304000" y="182868"/>
                </a:cubicBezTo>
                <a:lnTo>
                  <a:pt x="11304000" y="5767932"/>
                </a:lnTo>
                <a:cubicBezTo>
                  <a:pt x="11304000" y="5868927"/>
                  <a:pt x="11222127" y="5950800"/>
                  <a:pt x="11121132" y="5950800"/>
                </a:cubicBezTo>
                <a:lnTo>
                  <a:pt x="182868" y="5950800"/>
                </a:lnTo>
              </a:path>
            </a:pathLst>
          </a:custGeom>
          <a:solidFill>
            <a:srgbClr val="FFFFFF"/>
          </a:solidFill>
          <a:ln/>
          <a:effectLst>
            <a:outerShdw blurRad="609600" dist="50800" dir="16200000" algn="bl" rotWithShape="0">
              <a:srgbClr val="101828">
                <a:alpha val="10000"/>
              </a:srgbClr>
            </a:outerShdw>
          </a:effectLst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862800" y="3951979"/>
            <a:ext cx="10465200" cy="2015387"/>
          </a:xfrm>
          <a:custGeom>
            <a:avLst/>
            <a:gdLst/>
            <a:ahLst/>
            <a:cxnLst/>
            <a:rect l="l" t="t" r="r" b="b"/>
            <a:pathLst>
              <a:path w="10465200" h="2015387">
                <a:moveTo>
                  <a:pt x="0" y="2015387"/>
                </a:moveTo>
                <a:lnTo>
                  <a:pt x="0" y="0"/>
                </a:lnTo>
                <a:lnTo>
                  <a:pt x="10465200" y="0"/>
                </a:lnTo>
                <a:lnTo>
                  <a:pt x="10465200" y="2015387"/>
                </a:lnTo>
                <a:lnTo>
                  <a:pt x="0" y="2015387"/>
                </a:lnTo>
              </a:path>
            </a:pathLst>
          </a:custGeom>
          <a:noFill/>
          <a:ln/>
        </p:spPr>
        <p:txBody>
          <a:bodyPr wrap="square" lIns="90000" tIns="182880" rIns="90000" bIns="46800" rtlCol="0" anchor="t"/>
          <a:lstStyle/>
          <a:p>
            <a:pPr marL="0" indent="0" algn="ctr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Un análisis detallado de las capas, células y funciones de la piel humana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862800" y="864000"/>
            <a:ext cx="10465200" cy="3114613"/>
          </a:xfrm>
          <a:custGeom>
            <a:avLst/>
            <a:gdLst/>
            <a:ahLst/>
            <a:cxnLst/>
            <a:rect l="l" t="t" r="r" b="b"/>
            <a:pathLst>
              <a:path w="10465200" h="3114613">
                <a:moveTo>
                  <a:pt x="0" y="3114613"/>
                </a:moveTo>
                <a:lnTo>
                  <a:pt x="0" y="0"/>
                </a:lnTo>
                <a:lnTo>
                  <a:pt x="10465200" y="0"/>
                </a:lnTo>
                <a:lnTo>
                  <a:pt x="10465200" y="3114613"/>
                </a:lnTo>
                <a:lnTo>
                  <a:pt x="0" y="3114613"/>
                </a:lnTo>
              </a:path>
            </a:pathLst>
          </a:custGeom>
          <a:noFill/>
          <a:ln/>
        </p:spPr>
        <p:txBody>
          <a:bodyPr wrap="square" lIns="90000" tIns="46800" rIns="90000" bIns="365760" rtlCol="0" anchor="b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la Estructura y Funciones de la Piel</a:t>
            </a:r>
            <a:endParaRPr lang="en-US" sz="4400" dirty="0"/>
          </a:p>
        </p:txBody>
      </p:sp>
      <p:sp>
        <p:nvSpPr>
          <p:cNvPr id="6" name="Text 4"/>
          <p:cNvSpPr/>
          <p:nvPr/>
        </p:nvSpPr>
        <p:spPr>
          <a:xfrm>
            <a:off x="5410200" y="8640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0" y="0"/>
                </a:ln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657402"/>
            <a:ext cx="2651759" cy="4357317"/>
          </a:xfrm>
          <a:custGeom>
            <a:avLst/>
            <a:gdLst/>
            <a:ahLst/>
            <a:cxnLst/>
            <a:rect l="l" t="t" r="r" b="b"/>
            <a:pathLst>
              <a:path w="2651759" h="4357317">
                <a:moveTo>
                  <a:pt x="74382" y="4357317"/>
                </a:moveTo>
                <a:cubicBezTo>
                  <a:pt x="33302" y="4357317"/>
                  <a:pt x="0" y="4324015"/>
                  <a:pt x="0" y="4282935"/>
                </a:cubicBezTo>
                <a:lnTo>
                  <a:pt x="0" y="74382"/>
                </a:lnTo>
                <a:cubicBezTo>
                  <a:pt x="0" y="33302"/>
                  <a:pt x="33302" y="0"/>
                  <a:pt x="74382" y="0"/>
                </a:cubicBezTo>
                <a:lnTo>
                  <a:pt x="2577377" y="0"/>
                </a:lnTo>
                <a:cubicBezTo>
                  <a:pt x="2618457" y="0"/>
                  <a:pt x="2651759" y="33302"/>
                  <a:pt x="2651759" y="74382"/>
                </a:cubicBezTo>
                <a:lnTo>
                  <a:pt x="2651759" y="4282935"/>
                </a:lnTo>
                <a:cubicBezTo>
                  <a:pt x="2651759" y="4324015"/>
                  <a:pt x="2618457" y="4357317"/>
                  <a:pt x="2577377" y="4357317"/>
                </a:cubicBezTo>
                <a:lnTo>
                  <a:pt x="74382" y="4357317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0" y="6217920"/>
            <a:ext cx="8991602" cy="640080"/>
          </a:xfrm>
          <a:custGeom>
            <a:avLst/>
            <a:gdLst/>
            <a:ahLst/>
            <a:cxnLst/>
            <a:rect l="l" t="t" r="r" b="b"/>
            <a:pathLst>
              <a:path w="8991602" h="640080">
                <a:moveTo>
                  <a:pt x="0" y="640080"/>
                </a:moveTo>
                <a:lnTo>
                  <a:pt x="0" y="0"/>
                </a:lnTo>
                <a:lnTo>
                  <a:pt x="8991602" y="0"/>
                </a:lnTo>
                <a:lnTo>
                  <a:pt x="8991602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354028" y="1657402"/>
            <a:ext cx="2651759" cy="4357317"/>
          </a:xfrm>
          <a:custGeom>
            <a:avLst/>
            <a:gdLst/>
            <a:ahLst/>
            <a:cxnLst/>
            <a:rect l="l" t="t" r="r" b="b"/>
            <a:pathLst>
              <a:path w="2651759" h="4357317">
                <a:moveTo>
                  <a:pt x="74382" y="4357317"/>
                </a:moveTo>
                <a:cubicBezTo>
                  <a:pt x="33302" y="4357317"/>
                  <a:pt x="0" y="4324015"/>
                  <a:pt x="0" y="4282935"/>
                </a:cubicBezTo>
                <a:lnTo>
                  <a:pt x="0" y="74382"/>
                </a:lnTo>
                <a:cubicBezTo>
                  <a:pt x="0" y="33302"/>
                  <a:pt x="33302" y="0"/>
                  <a:pt x="74382" y="0"/>
                </a:cubicBezTo>
                <a:lnTo>
                  <a:pt x="2577377" y="0"/>
                </a:lnTo>
                <a:cubicBezTo>
                  <a:pt x="2618457" y="0"/>
                  <a:pt x="2651759" y="33302"/>
                  <a:pt x="2651759" y="74382"/>
                </a:cubicBezTo>
                <a:lnTo>
                  <a:pt x="2651759" y="4282935"/>
                </a:lnTo>
                <a:cubicBezTo>
                  <a:pt x="2651759" y="4324015"/>
                  <a:pt x="2618457" y="4357317"/>
                  <a:pt x="2577377" y="4357317"/>
                </a:cubicBezTo>
                <a:lnTo>
                  <a:pt x="74382" y="4357317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159416" y="1657402"/>
            <a:ext cx="2651759" cy="4357317"/>
          </a:xfrm>
          <a:custGeom>
            <a:avLst/>
            <a:gdLst/>
            <a:ahLst/>
            <a:cxnLst/>
            <a:rect l="l" t="t" r="r" b="b"/>
            <a:pathLst>
              <a:path w="2651759" h="4357317">
                <a:moveTo>
                  <a:pt x="74382" y="4357317"/>
                </a:moveTo>
                <a:cubicBezTo>
                  <a:pt x="33302" y="4357317"/>
                  <a:pt x="0" y="4324015"/>
                  <a:pt x="0" y="4282935"/>
                </a:cubicBezTo>
                <a:lnTo>
                  <a:pt x="0" y="74382"/>
                </a:lnTo>
                <a:cubicBezTo>
                  <a:pt x="0" y="33302"/>
                  <a:pt x="33302" y="0"/>
                  <a:pt x="74382" y="0"/>
                </a:cubicBezTo>
                <a:lnTo>
                  <a:pt x="2577377" y="0"/>
                </a:lnTo>
                <a:cubicBezTo>
                  <a:pt x="2618457" y="0"/>
                  <a:pt x="2651759" y="33302"/>
                  <a:pt x="2651759" y="74382"/>
                </a:cubicBezTo>
                <a:lnTo>
                  <a:pt x="2651759" y="4282935"/>
                </a:lnTo>
                <a:cubicBezTo>
                  <a:pt x="2651759" y="4324015"/>
                  <a:pt x="2618457" y="4357317"/>
                  <a:pt x="2577377" y="4357317"/>
                </a:cubicBezTo>
                <a:lnTo>
                  <a:pt x="74382" y="4357317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832196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la Estructura y Funciones de la Piel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548639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7896775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991602" y="0"/>
            <a:ext cx="3200397" cy="6857998"/>
          </a:xfrm>
          <a:custGeom>
            <a:avLst/>
            <a:gdLst/>
            <a:ahLst/>
            <a:cxnLst/>
            <a:rect l="l" t="t" r="r" b="b"/>
            <a:pathLst>
              <a:path w="3200397" h="6857998">
                <a:moveTo>
                  <a:pt x="0" y="6857998"/>
                </a:moveTo>
                <a:lnTo>
                  <a:pt x="0" y="0"/>
                </a:lnTo>
                <a:lnTo>
                  <a:pt x="3200397" y="0"/>
                </a:lnTo>
                <a:lnTo>
                  <a:pt x="3200397" y="6857998"/>
                </a:lnTo>
                <a:lnTo>
                  <a:pt x="0" y="6857998"/>
                </a:lnTo>
              </a:path>
            </a:pathLst>
          </a:custGeom>
          <a:blipFill>
            <a:blip r:embed="rId4"/>
            <a:srcRect l="34451" r="34451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48640" y="548639"/>
            <a:ext cx="8262535" cy="696501"/>
          </a:xfrm>
          <a:custGeom>
            <a:avLst/>
            <a:gdLst/>
            <a:ahLst/>
            <a:cxnLst/>
            <a:rect l="l" t="t" r="r" b="b"/>
            <a:pathLst>
              <a:path w="8262535" h="696501">
                <a:moveTo>
                  <a:pt x="0" y="696501"/>
                </a:moveTo>
                <a:lnTo>
                  <a:pt x="0" y="0"/>
                </a:lnTo>
                <a:lnTo>
                  <a:pt x="8262535" y="0"/>
                </a:lnTo>
                <a:lnTo>
                  <a:pt x="8262535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Introducción a la Estructura de la Piel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6313046" y="2334535"/>
            <a:ext cx="2339759" cy="3474720"/>
          </a:xfrm>
          <a:custGeom>
            <a:avLst/>
            <a:gdLst/>
            <a:ahLst/>
            <a:cxnLst/>
            <a:rect l="l" t="t" r="r" b="b"/>
            <a:pathLst>
              <a:path w="2339759" h="3474720">
                <a:moveTo>
                  <a:pt x="0" y="3474720"/>
                </a:moveTo>
                <a:lnTo>
                  <a:pt x="0" y="0"/>
                </a:lnTo>
                <a:lnTo>
                  <a:pt x="2339759" y="0"/>
                </a:lnTo>
                <a:lnTo>
                  <a:pt x="2339759" y="3474720"/>
                </a:lnTo>
                <a:lnTo>
                  <a:pt x="0" y="34747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Capa más profunda de la piel, compuesta principalmente de tejido adiposo.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Proporciona aislamiento y protección al cuerpo.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313045" y="1847814"/>
            <a:ext cx="2339759" cy="365760"/>
          </a:xfrm>
          <a:custGeom>
            <a:avLst/>
            <a:gdLst/>
            <a:ahLst/>
            <a:cxnLst/>
            <a:rect l="l" t="t" r="r" b="b"/>
            <a:pathLst>
              <a:path w="2339759" h="365760">
                <a:moveTo>
                  <a:pt x="0" y="365760"/>
                </a:moveTo>
                <a:lnTo>
                  <a:pt x="0" y="0"/>
                </a:lnTo>
                <a:lnTo>
                  <a:pt x="2339759" y="0"/>
                </a:lnTo>
                <a:lnTo>
                  <a:pt x="2339759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Hipodermis</a:t>
            </a:r>
            <a:endParaRPr lang="en-US" sz="2000" b="1" dirty="0"/>
          </a:p>
        </p:txBody>
      </p:sp>
      <p:sp>
        <p:nvSpPr>
          <p:cNvPr id="13" name="Text 11"/>
          <p:cNvSpPr/>
          <p:nvPr/>
        </p:nvSpPr>
        <p:spPr>
          <a:xfrm>
            <a:off x="3507658" y="2334535"/>
            <a:ext cx="2339759" cy="3474720"/>
          </a:xfrm>
          <a:custGeom>
            <a:avLst/>
            <a:gdLst/>
            <a:ahLst/>
            <a:cxnLst/>
            <a:rect l="l" t="t" r="r" b="b"/>
            <a:pathLst>
              <a:path w="2339759" h="3474720">
                <a:moveTo>
                  <a:pt x="0" y="3474720"/>
                </a:moveTo>
                <a:lnTo>
                  <a:pt x="0" y="0"/>
                </a:lnTo>
                <a:lnTo>
                  <a:pt x="2339759" y="0"/>
                </a:lnTo>
                <a:lnTo>
                  <a:pt x="2339759" y="3474720"/>
                </a:lnTo>
                <a:lnTo>
                  <a:pt x="0" y="34747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Capa intermedia más gruesa que la epidermis, compuesta de tejido conectivo.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Dividida en dermis papilar y reticular, proporciona soporte y flexibilidad.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507657" y="1847814"/>
            <a:ext cx="2339759" cy="365760"/>
          </a:xfrm>
          <a:custGeom>
            <a:avLst/>
            <a:gdLst/>
            <a:ahLst/>
            <a:cxnLst/>
            <a:rect l="l" t="t" r="r" b="b"/>
            <a:pathLst>
              <a:path w="2339759" h="365760">
                <a:moveTo>
                  <a:pt x="0" y="365760"/>
                </a:moveTo>
                <a:lnTo>
                  <a:pt x="0" y="0"/>
                </a:lnTo>
                <a:lnTo>
                  <a:pt x="2339759" y="0"/>
                </a:lnTo>
                <a:lnTo>
                  <a:pt x="2339759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Dermis</a:t>
            </a:r>
            <a:endParaRPr lang="en-US" sz="2000" b="1" dirty="0"/>
          </a:p>
        </p:txBody>
      </p:sp>
      <p:sp>
        <p:nvSpPr>
          <p:cNvPr id="15" name="Text 13"/>
          <p:cNvSpPr/>
          <p:nvPr/>
        </p:nvSpPr>
        <p:spPr>
          <a:xfrm>
            <a:off x="702270" y="2334535"/>
            <a:ext cx="2339759" cy="3474720"/>
          </a:xfrm>
          <a:custGeom>
            <a:avLst/>
            <a:gdLst/>
            <a:ahLst/>
            <a:cxnLst/>
            <a:rect l="l" t="t" r="r" b="b"/>
            <a:pathLst>
              <a:path w="2339759" h="3474720">
                <a:moveTo>
                  <a:pt x="0" y="3474720"/>
                </a:moveTo>
                <a:lnTo>
                  <a:pt x="0" y="0"/>
                </a:lnTo>
                <a:lnTo>
                  <a:pt x="2339759" y="0"/>
                </a:lnTo>
                <a:lnTo>
                  <a:pt x="2339759" y="3474720"/>
                </a:lnTo>
                <a:lnTo>
                  <a:pt x="0" y="34747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Capa superficial de la piel, formada por tejido epitelial sin vasos sanguíneos.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Contiene varios estratos, incluyendo el estrato basal, espinoso, granuloso, lúcido y córneo.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02269" y="1847814"/>
            <a:ext cx="2339759" cy="365760"/>
          </a:xfrm>
          <a:custGeom>
            <a:avLst/>
            <a:gdLst/>
            <a:ahLst/>
            <a:cxnLst/>
            <a:rect l="l" t="t" r="r" b="b"/>
            <a:pathLst>
              <a:path w="2339759" h="365760">
                <a:moveTo>
                  <a:pt x="0" y="365760"/>
                </a:moveTo>
                <a:lnTo>
                  <a:pt x="0" y="0"/>
                </a:lnTo>
                <a:lnTo>
                  <a:pt x="2339759" y="0"/>
                </a:lnTo>
                <a:lnTo>
                  <a:pt x="2339759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Epidermis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6217920"/>
            <a:ext cx="9448800" cy="640080"/>
          </a:xfrm>
          <a:custGeom>
            <a:avLst/>
            <a:gdLst/>
            <a:ahLst/>
            <a:cxnLst/>
            <a:rect l="l" t="t" r="r" b="b"/>
            <a:pathLst>
              <a:path w="9448800" h="640080">
                <a:moveTo>
                  <a:pt x="0" y="640080"/>
                </a:moveTo>
                <a:lnTo>
                  <a:pt x="0" y="0"/>
                </a:lnTo>
                <a:lnTo>
                  <a:pt x="9448800" y="0"/>
                </a:lnTo>
                <a:lnTo>
                  <a:pt x="9448800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48639" y="3835700"/>
            <a:ext cx="2743200" cy="2286000"/>
          </a:xfrm>
          <a:custGeom>
            <a:avLst/>
            <a:gdLst/>
            <a:ahLst/>
            <a:cxnLst/>
            <a:rect l="l" t="t" r="r" b="b"/>
            <a:pathLst>
              <a:path w="274320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2679078" y="0"/>
                </a:lnTo>
                <a:cubicBezTo>
                  <a:pt x="2714491" y="0"/>
                  <a:pt x="2743200" y="28709"/>
                  <a:pt x="2743200" y="64122"/>
                </a:cubicBezTo>
                <a:lnTo>
                  <a:pt x="2743200" y="2221878"/>
                </a:lnTo>
                <a:cubicBezTo>
                  <a:pt x="2743200" y="2257291"/>
                  <a:pt x="2714491" y="2286000"/>
                  <a:pt x="267907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548639" y="1388232"/>
            <a:ext cx="2743200" cy="2286000"/>
          </a:xfrm>
          <a:custGeom>
            <a:avLst/>
            <a:gdLst/>
            <a:ahLst/>
            <a:cxnLst/>
            <a:rect l="l" t="t" r="r" b="b"/>
            <a:pathLst>
              <a:path w="274320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2679078" y="0"/>
                </a:lnTo>
                <a:cubicBezTo>
                  <a:pt x="2714491" y="0"/>
                  <a:pt x="2743200" y="28709"/>
                  <a:pt x="2743200" y="64122"/>
                </a:cubicBezTo>
                <a:lnTo>
                  <a:pt x="2743200" y="2221878"/>
                </a:lnTo>
                <a:cubicBezTo>
                  <a:pt x="2743200" y="2257291"/>
                  <a:pt x="2714491" y="2286000"/>
                  <a:pt x="267907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3475297" y="1388232"/>
            <a:ext cx="2743200" cy="2286000"/>
          </a:xfrm>
          <a:custGeom>
            <a:avLst/>
            <a:gdLst/>
            <a:ahLst/>
            <a:cxnLst/>
            <a:rect l="l" t="t" r="r" b="b"/>
            <a:pathLst>
              <a:path w="274320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2679078" y="0"/>
                </a:lnTo>
                <a:cubicBezTo>
                  <a:pt x="2714491" y="0"/>
                  <a:pt x="2743200" y="28709"/>
                  <a:pt x="2743200" y="64122"/>
                </a:cubicBezTo>
                <a:lnTo>
                  <a:pt x="2743200" y="2221878"/>
                </a:lnTo>
                <a:cubicBezTo>
                  <a:pt x="2743200" y="2257291"/>
                  <a:pt x="2714491" y="2286000"/>
                  <a:pt x="267907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1955" y="1410468"/>
            <a:ext cx="2743200" cy="2286000"/>
          </a:xfrm>
          <a:custGeom>
            <a:avLst/>
            <a:gdLst/>
            <a:ahLst/>
            <a:cxnLst/>
            <a:rect l="l" t="t" r="r" b="b"/>
            <a:pathLst>
              <a:path w="274320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2679078" y="0"/>
                </a:lnTo>
                <a:cubicBezTo>
                  <a:pt x="2714491" y="0"/>
                  <a:pt x="2743200" y="28709"/>
                  <a:pt x="2743200" y="64122"/>
                </a:cubicBezTo>
                <a:lnTo>
                  <a:pt x="2743200" y="2221878"/>
                </a:lnTo>
                <a:cubicBezTo>
                  <a:pt x="2743200" y="2257291"/>
                  <a:pt x="2714491" y="2286000"/>
                  <a:pt x="267907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3475297" y="3835700"/>
            <a:ext cx="2743200" cy="2286000"/>
          </a:xfrm>
          <a:custGeom>
            <a:avLst/>
            <a:gdLst/>
            <a:ahLst/>
            <a:cxnLst/>
            <a:rect l="l" t="t" r="r" b="b"/>
            <a:pathLst>
              <a:path w="274320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2679078" y="0"/>
                </a:lnTo>
                <a:cubicBezTo>
                  <a:pt x="2714491" y="0"/>
                  <a:pt x="2743200" y="28709"/>
                  <a:pt x="2743200" y="64122"/>
                </a:cubicBezTo>
                <a:lnTo>
                  <a:pt x="2743200" y="2221878"/>
                </a:lnTo>
                <a:cubicBezTo>
                  <a:pt x="2743200" y="2257291"/>
                  <a:pt x="2714491" y="2286000"/>
                  <a:pt x="267907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832196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la Estructura y Funciones de la Piel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48639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229600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9448800" y="0"/>
            <a:ext cx="2743200" cy="6857998"/>
          </a:xfrm>
          <a:custGeom>
            <a:avLst/>
            <a:gdLst/>
            <a:ahLst/>
            <a:cxnLst/>
            <a:rect l="l" t="t" r="r" b="b"/>
            <a:pathLst>
              <a:path w="2743200" h="6857998">
                <a:moveTo>
                  <a:pt x="0" y="6857998"/>
                </a:moveTo>
                <a:lnTo>
                  <a:pt x="0" y="0"/>
                </a:lnTo>
                <a:lnTo>
                  <a:pt x="2743200" y="0"/>
                </a:lnTo>
                <a:lnTo>
                  <a:pt x="2743200" y="6857998"/>
                </a:lnTo>
                <a:lnTo>
                  <a:pt x="0" y="6857998"/>
                </a:lnTo>
              </a:path>
            </a:pathLst>
          </a:custGeom>
          <a:blipFill>
            <a:blip r:embed="rId4"/>
            <a:srcRect l="36672" r="36672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548640" y="548639"/>
            <a:ext cx="8595360" cy="696501"/>
          </a:xfrm>
          <a:custGeom>
            <a:avLst/>
            <a:gdLst/>
            <a:ahLst/>
            <a:cxnLst/>
            <a:rect l="l" t="t" r="r" b="b"/>
            <a:pathLst>
              <a:path w="8595360" h="696501">
                <a:moveTo>
                  <a:pt x="0" y="696501"/>
                </a:moveTo>
                <a:lnTo>
                  <a:pt x="0" y="0"/>
                </a:lnTo>
                <a:lnTo>
                  <a:pt x="8595360" y="0"/>
                </a:lnTo>
                <a:lnTo>
                  <a:pt x="8595360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Capas de la Epidermis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658177" y="4479509"/>
            <a:ext cx="2377440" cy="1554480"/>
          </a:xfrm>
          <a:custGeom>
            <a:avLst/>
            <a:gdLst/>
            <a:ahLst/>
            <a:cxnLst/>
            <a:rect l="l" t="t" r="r" b="b"/>
            <a:pathLst>
              <a:path w="2377440" h="1554480">
                <a:moveTo>
                  <a:pt x="0" y="155448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Capa más externa, formada por células muertas llenas de queratina.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Actúa como una barrera contra agentes externos y la pérdida de agua</a:t>
            </a: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658177" y="4012777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Estrato Córneo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731519" y="4479509"/>
            <a:ext cx="2377440" cy="1554480"/>
          </a:xfrm>
          <a:custGeom>
            <a:avLst/>
            <a:gdLst/>
            <a:ahLst/>
            <a:cxnLst/>
            <a:rect l="l" t="t" r="r" b="b"/>
            <a:pathLst>
              <a:path w="2377440" h="1554480">
                <a:moveTo>
                  <a:pt x="0" y="155448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Presente solo en piel gruesa, como la palma de las manos y la planta de los pies.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Ofrece una capa adicional de protección.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31519" y="4012777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Estrato Lúcido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6584835" y="2032041"/>
            <a:ext cx="2377440" cy="1554480"/>
          </a:xfrm>
          <a:custGeom>
            <a:avLst/>
            <a:gdLst/>
            <a:ahLst/>
            <a:cxnLst/>
            <a:rect l="l" t="t" r="r" b="b"/>
            <a:pathLst>
              <a:path w="2377440" h="1554480">
                <a:moveTo>
                  <a:pt x="0" y="155448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Contiene gránulos de queratohialina que ayudan en la formación de la queratina.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 crucial para la impermeabilidad de la piel.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584835" y="1565309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Estrato Granuloso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3658177" y="2032041"/>
            <a:ext cx="2377440" cy="1554480"/>
          </a:xfrm>
          <a:custGeom>
            <a:avLst/>
            <a:gdLst/>
            <a:ahLst/>
            <a:cxnLst/>
            <a:rect l="l" t="t" r="r" b="b"/>
            <a:pathLst>
              <a:path w="2377440" h="1554480">
                <a:moveTo>
                  <a:pt x="0" y="155448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Formado por queratinocitos en proceso de diferenciación.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Proporciona resistencia y estructura a la epidermis.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658177" y="1565309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Estrato Espinoso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731519" y="2032041"/>
            <a:ext cx="2377440" cy="1554480"/>
          </a:xfrm>
          <a:custGeom>
            <a:avLst/>
            <a:gdLst/>
            <a:ahLst/>
            <a:cxnLst/>
            <a:rect l="l" t="t" r="r" b="b"/>
            <a:pathLst>
              <a:path w="2377440" h="1554480">
                <a:moveTo>
                  <a:pt x="0" y="155448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Contiene células madre que generan nuevas células epidérmicas.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 la capa más profunda de la epidermis y se encarga de la renovación celular.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31519" y="1565309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Estrato Basal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39" y="1423722"/>
            <a:ext cx="3931920" cy="2286000"/>
          </a:xfrm>
          <a:custGeom>
            <a:avLst/>
            <a:gdLst/>
            <a:ahLst/>
            <a:cxnLst/>
            <a:rect l="l" t="t" r="r" b="b"/>
            <a:pathLst>
              <a:path w="393192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3867798" y="0"/>
                </a:lnTo>
                <a:cubicBezTo>
                  <a:pt x="3903211" y="0"/>
                  <a:pt x="3931920" y="28709"/>
                  <a:pt x="3931920" y="64122"/>
                </a:cubicBezTo>
                <a:lnTo>
                  <a:pt x="3931920" y="2221878"/>
                </a:lnTo>
                <a:cubicBezTo>
                  <a:pt x="3931920" y="2257291"/>
                  <a:pt x="3903211" y="2286000"/>
                  <a:pt x="386779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709159" y="1423722"/>
            <a:ext cx="3931920" cy="2286000"/>
          </a:xfrm>
          <a:custGeom>
            <a:avLst/>
            <a:gdLst/>
            <a:ahLst/>
            <a:cxnLst/>
            <a:rect l="l" t="t" r="r" b="b"/>
            <a:pathLst>
              <a:path w="393192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3867798" y="0"/>
                </a:lnTo>
                <a:cubicBezTo>
                  <a:pt x="3903211" y="0"/>
                  <a:pt x="3931920" y="28709"/>
                  <a:pt x="3931920" y="64122"/>
                </a:cubicBezTo>
                <a:lnTo>
                  <a:pt x="3931920" y="2221878"/>
                </a:lnTo>
                <a:cubicBezTo>
                  <a:pt x="3931920" y="2257291"/>
                  <a:pt x="3903211" y="2286000"/>
                  <a:pt x="386779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548639" y="3881120"/>
            <a:ext cx="3931920" cy="2286000"/>
          </a:xfrm>
          <a:custGeom>
            <a:avLst/>
            <a:gdLst/>
            <a:ahLst/>
            <a:cxnLst/>
            <a:rect l="l" t="t" r="r" b="b"/>
            <a:pathLst>
              <a:path w="393192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3867798" y="0"/>
                </a:lnTo>
                <a:cubicBezTo>
                  <a:pt x="3903211" y="0"/>
                  <a:pt x="3931920" y="28709"/>
                  <a:pt x="3931920" y="64122"/>
                </a:cubicBezTo>
                <a:lnTo>
                  <a:pt x="3931920" y="2221878"/>
                </a:lnTo>
                <a:cubicBezTo>
                  <a:pt x="3931920" y="2257291"/>
                  <a:pt x="3903211" y="2286000"/>
                  <a:pt x="386779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4709159" y="3881120"/>
            <a:ext cx="3931920" cy="2286000"/>
          </a:xfrm>
          <a:custGeom>
            <a:avLst/>
            <a:gdLst/>
            <a:ahLst/>
            <a:cxnLst/>
            <a:rect l="l" t="t" r="r" b="b"/>
            <a:pathLst>
              <a:path w="393192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3867798" y="0"/>
                </a:lnTo>
                <a:cubicBezTo>
                  <a:pt x="3903211" y="0"/>
                  <a:pt x="3931920" y="28709"/>
                  <a:pt x="3931920" y="64122"/>
                </a:cubicBezTo>
                <a:lnTo>
                  <a:pt x="3931920" y="2221878"/>
                </a:lnTo>
                <a:cubicBezTo>
                  <a:pt x="3931920" y="2257291"/>
                  <a:pt x="3903211" y="2286000"/>
                  <a:pt x="386779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0" y="6217920"/>
            <a:ext cx="8991602" cy="640080"/>
          </a:xfrm>
          <a:custGeom>
            <a:avLst/>
            <a:gdLst/>
            <a:ahLst/>
            <a:cxnLst/>
            <a:rect l="l" t="t" r="r" b="b"/>
            <a:pathLst>
              <a:path w="8991602" h="640080">
                <a:moveTo>
                  <a:pt x="0" y="640080"/>
                </a:moveTo>
                <a:lnTo>
                  <a:pt x="0" y="0"/>
                </a:lnTo>
                <a:lnTo>
                  <a:pt x="8991602" y="0"/>
                </a:lnTo>
                <a:lnTo>
                  <a:pt x="8991602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991602" y="0"/>
            <a:ext cx="3200397" cy="6857998"/>
          </a:xfrm>
          <a:custGeom>
            <a:avLst/>
            <a:gdLst/>
            <a:ahLst/>
            <a:cxnLst/>
            <a:rect l="l" t="t" r="r" b="b"/>
            <a:pathLst>
              <a:path w="3200397" h="6857998">
                <a:moveTo>
                  <a:pt x="0" y="6857998"/>
                </a:moveTo>
                <a:lnTo>
                  <a:pt x="0" y="0"/>
                </a:lnTo>
                <a:lnTo>
                  <a:pt x="3200397" y="0"/>
                </a:lnTo>
                <a:lnTo>
                  <a:pt x="3200397" y="6857998"/>
                </a:lnTo>
                <a:lnTo>
                  <a:pt x="0" y="6857998"/>
                </a:lnTo>
              </a:path>
            </a:pathLst>
          </a:custGeom>
          <a:blipFill>
            <a:blip r:embed="rId4"/>
            <a:srcRect l="34451" r="34451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548640" y="548639"/>
            <a:ext cx="8092439" cy="696501"/>
          </a:xfrm>
          <a:custGeom>
            <a:avLst/>
            <a:gdLst/>
            <a:ahLst/>
            <a:cxnLst/>
            <a:rect l="l" t="t" r="r" b="b"/>
            <a:pathLst>
              <a:path w="8092439" h="696501">
                <a:moveTo>
                  <a:pt x="0" y="696501"/>
                </a:moveTo>
                <a:lnTo>
                  <a:pt x="0" y="0"/>
                </a:lnTo>
                <a:lnTo>
                  <a:pt x="8092439" y="0"/>
                </a:lnTo>
                <a:lnTo>
                  <a:pt x="8092439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Células de la Epidermis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77239" y="2047225"/>
            <a:ext cx="3474720" cy="1463040"/>
          </a:xfrm>
          <a:custGeom>
            <a:avLst/>
            <a:gdLst/>
            <a:ahLst/>
            <a:cxnLst/>
            <a:rect l="l" t="t" r="r" b="b"/>
            <a:pathLst>
              <a:path w="3474720" h="1463040">
                <a:moveTo>
                  <a:pt x="0" y="146304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463040"/>
                </a:lnTo>
                <a:lnTo>
                  <a:pt x="0" y="14630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Son las células predominantes en la epidermis.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Producen queratina, una proteína que refuerza la piel</a:t>
            </a: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777239" y="1567834"/>
            <a:ext cx="3474720" cy="365760"/>
          </a:xfrm>
          <a:custGeom>
            <a:avLst/>
            <a:gdLst/>
            <a:ahLst/>
            <a:cxnLst/>
            <a:rect l="l" t="t" r="r" b="b"/>
            <a:pathLst>
              <a:path w="3474720" h="365760">
                <a:moveTo>
                  <a:pt x="0" y="36576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Queratinocitos</a:t>
            </a:r>
            <a:endParaRPr lang="en-US" sz="2000" b="1" dirty="0"/>
          </a:p>
        </p:txBody>
      </p:sp>
      <p:sp>
        <p:nvSpPr>
          <p:cNvPr id="11" name="Text 9"/>
          <p:cNvSpPr/>
          <p:nvPr/>
        </p:nvSpPr>
        <p:spPr>
          <a:xfrm>
            <a:off x="4937759" y="2047225"/>
            <a:ext cx="3474720" cy="1463040"/>
          </a:xfrm>
          <a:custGeom>
            <a:avLst/>
            <a:gdLst/>
            <a:ahLst/>
            <a:cxnLst/>
            <a:rect l="l" t="t" r="r" b="b"/>
            <a:pathLst>
              <a:path w="3474720" h="1463040">
                <a:moveTo>
                  <a:pt x="0" y="146304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463040"/>
                </a:lnTo>
                <a:lnTo>
                  <a:pt x="0" y="14630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Se encargan de la producción de melanina, el pigmento que da color a la piel.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Protegen contra los efectos dañinos de la radiación UV.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937759" y="1567834"/>
            <a:ext cx="3474720" cy="365760"/>
          </a:xfrm>
          <a:custGeom>
            <a:avLst/>
            <a:gdLst/>
            <a:ahLst/>
            <a:cxnLst/>
            <a:rect l="l" t="t" r="r" b="b"/>
            <a:pathLst>
              <a:path w="3474720" h="365760">
                <a:moveTo>
                  <a:pt x="0" y="36576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Melanocitos</a:t>
            </a:r>
            <a:endParaRPr lang="en-US" sz="2000" b="1" dirty="0"/>
          </a:p>
        </p:txBody>
      </p:sp>
      <p:sp>
        <p:nvSpPr>
          <p:cNvPr id="13" name="Text 11"/>
          <p:cNvSpPr/>
          <p:nvPr/>
        </p:nvSpPr>
        <p:spPr>
          <a:xfrm>
            <a:off x="777239" y="4504623"/>
            <a:ext cx="3474720" cy="1463040"/>
          </a:xfrm>
          <a:custGeom>
            <a:avLst/>
            <a:gdLst/>
            <a:ahLst/>
            <a:cxnLst/>
            <a:rect l="l" t="t" r="r" b="b"/>
            <a:pathLst>
              <a:path w="3474720" h="1463040">
                <a:moveTo>
                  <a:pt x="0" y="146304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463040"/>
                </a:lnTo>
                <a:lnTo>
                  <a:pt x="0" y="14630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Participan en la respuesta inmunitaria de la piel.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Detectan y combaten patógenos que penetran en la epidermis</a:t>
            </a: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777239" y="4025232"/>
            <a:ext cx="3474720" cy="365760"/>
          </a:xfrm>
          <a:custGeom>
            <a:avLst/>
            <a:gdLst/>
            <a:ahLst/>
            <a:cxnLst/>
            <a:rect l="l" t="t" r="r" b="b"/>
            <a:pathLst>
              <a:path w="3474720" h="365760">
                <a:moveTo>
                  <a:pt x="0" y="36576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Células de Langerhans</a:t>
            </a:r>
            <a:endParaRPr lang="en-US" sz="2000" b="1" dirty="0"/>
          </a:p>
        </p:txBody>
      </p:sp>
      <p:sp>
        <p:nvSpPr>
          <p:cNvPr id="15" name="Text 13"/>
          <p:cNvSpPr/>
          <p:nvPr/>
        </p:nvSpPr>
        <p:spPr>
          <a:xfrm>
            <a:off x="4937759" y="4504623"/>
            <a:ext cx="3474720" cy="1463040"/>
          </a:xfrm>
          <a:custGeom>
            <a:avLst/>
            <a:gdLst/>
            <a:ahLst/>
            <a:cxnLst/>
            <a:rect l="l" t="t" r="r" b="b"/>
            <a:pathLst>
              <a:path w="3474720" h="1463040">
                <a:moveTo>
                  <a:pt x="0" y="146304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463040"/>
                </a:lnTo>
                <a:lnTo>
                  <a:pt x="0" y="14630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Están asociadas con la percepción táctil y la sensibilidad al tacto.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Contribuyen a la sensación de presión y textura en la piel</a:t>
            </a:r>
            <a:r>
              <a:rPr lang="en-US" sz="10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4937759" y="4025232"/>
            <a:ext cx="3474720" cy="365760"/>
          </a:xfrm>
          <a:custGeom>
            <a:avLst/>
            <a:gdLst/>
            <a:ahLst/>
            <a:cxnLst/>
            <a:rect l="l" t="t" r="r" b="b"/>
            <a:pathLst>
              <a:path w="3474720" h="365760">
                <a:moveTo>
                  <a:pt x="0" y="36576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Células de Merkel</a:t>
            </a:r>
            <a:endParaRPr lang="en-US" sz="2000" b="1" dirty="0"/>
          </a:p>
        </p:txBody>
      </p:sp>
      <p:sp>
        <p:nvSpPr>
          <p:cNvPr id="17" name="Text 15"/>
          <p:cNvSpPr/>
          <p:nvPr/>
        </p:nvSpPr>
        <p:spPr>
          <a:xfrm>
            <a:off x="832196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la Estructura y Funciones de la Piel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548639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800" dirty="0"/>
          </a:p>
        </p:txBody>
      </p:sp>
      <p:sp>
        <p:nvSpPr>
          <p:cNvPr id="19" name="Text 17"/>
          <p:cNvSpPr/>
          <p:nvPr/>
        </p:nvSpPr>
        <p:spPr>
          <a:xfrm>
            <a:off x="7726679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6217920"/>
            <a:ext cx="12192022" cy="640080"/>
          </a:xfrm>
          <a:custGeom>
            <a:avLst/>
            <a:gdLst/>
            <a:ahLst/>
            <a:cxnLst/>
            <a:rect l="l" t="t" r="r" b="b"/>
            <a:pathLst>
              <a:path w="12192022" h="640080">
                <a:moveTo>
                  <a:pt x="0" y="640080"/>
                </a:moveTo>
                <a:lnTo>
                  <a:pt x="0" y="0"/>
                </a:lnTo>
                <a:lnTo>
                  <a:pt x="12192022" y="0"/>
                </a:lnTo>
                <a:lnTo>
                  <a:pt x="12192022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258562" y="1506600"/>
            <a:ext cx="5384800" cy="4376040"/>
          </a:xfrm>
          <a:custGeom>
            <a:avLst/>
            <a:gdLst/>
            <a:ahLst/>
            <a:cxnLst/>
            <a:rect l="l" t="t" r="r" b="b"/>
            <a:pathLst>
              <a:path w="5384800" h="4376040">
                <a:moveTo>
                  <a:pt x="122748" y="4376040"/>
                </a:moveTo>
                <a:cubicBezTo>
                  <a:pt x="54956" y="4376040"/>
                  <a:pt x="0" y="4321084"/>
                  <a:pt x="0" y="4253292"/>
                </a:cubicBezTo>
                <a:lnTo>
                  <a:pt x="0" y="122748"/>
                </a:lnTo>
                <a:cubicBezTo>
                  <a:pt x="0" y="54956"/>
                  <a:pt x="54956" y="0"/>
                  <a:pt x="122748" y="0"/>
                </a:cubicBezTo>
                <a:lnTo>
                  <a:pt x="5262052" y="0"/>
                </a:lnTo>
                <a:cubicBezTo>
                  <a:pt x="5329844" y="0"/>
                  <a:pt x="5384800" y="54956"/>
                  <a:pt x="5384800" y="122748"/>
                </a:cubicBezTo>
                <a:lnTo>
                  <a:pt x="5384800" y="4253292"/>
                </a:lnTo>
                <a:cubicBezTo>
                  <a:pt x="5384800" y="4321084"/>
                  <a:pt x="5329844" y="4376040"/>
                  <a:pt x="5262052" y="4376040"/>
                </a:cubicBezTo>
                <a:lnTo>
                  <a:pt x="122748" y="437604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548640" y="1506600"/>
            <a:ext cx="5384800" cy="4376040"/>
          </a:xfrm>
          <a:custGeom>
            <a:avLst/>
            <a:gdLst/>
            <a:ahLst/>
            <a:cxnLst/>
            <a:rect l="l" t="t" r="r" b="b"/>
            <a:pathLst>
              <a:path w="5384800" h="4376040">
                <a:moveTo>
                  <a:pt x="122748" y="4376040"/>
                </a:moveTo>
                <a:cubicBezTo>
                  <a:pt x="54956" y="4376040"/>
                  <a:pt x="0" y="4321084"/>
                  <a:pt x="0" y="4253292"/>
                </a:cubicBezTo>
                <a:lnTo>
                  <a:pt x="0" y="122748"/>
                </a:lnTo>
                <a:cubicBezTo>
                  <a:pt x="0" y="54956"/>
                  <a:pt x="54956" y="0"/>
                  <a:pt x="122748" y="0"/>
                </a:cubicBezTo>
                <a:lnTo>
                  <a:pt x="5262052" y="0"/>
                </a:lnTo>
                <a:cubicBezTo>
                  <a:pt x="5329844" y="0"/>
                  <a:pt x="5384800" y="54956"/>
                  <a:pt x="5384800" y="122748"/>
                </a:cubicBezTo>
                <a:lnTo>
                  <a:pt x="5384800" y="4253292"/>
                </a:lnTo>
                <a:cubicBezTo>
                  <a:pt x="5384800" y="4321084"/>
                  <a:pt x="5329844" y="4376040"/>
                  <a:pt x="5262052" y="4376040"/>
                </a:cubicBezTo>
                <a:lnTo>
                  <a:pt x="122748" y="437604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838200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la Estructura y Funciones de la Piel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554643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10722957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548640" y="548639"/>
            <a:ext cx="10414000" cy="696501"/>
          </a:xfrm>
          <a:custGeom>
            <a:avLst/>
            <a:gdLst/>
            <a:ahLst/>
            <a:cxnLst/>
            <a:rect l="l" t="t" r="r" b="b"/>
            <a:pathLst>
              <a:path w="10414000" h="696501">
                <a:moveTo>
                  <a:pt x="0" y="696501"/>
                </a:moveTo>
                <a:lnTo>
                  <a:pt x="0" y="0"/>
                </a:lnTo>
                <a:lnTo>
                  <a:pt x="10414000" y="0"/>
                </a:lnTo>
                <a:lnTo>
                  <a:pt x="10414000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Capas de la Dermis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6548122" y="2445968"/>
            <a:ext cx="4780280" cy="3108960"/>
          </a:xfrm>
          <a:custGeom>
            <a:avLst/>
            <a:gdLst/>
            <a:ahLst/>
            <a:cxnLst/>
            <a:rect l="l" t="t" r="r" b="b"/>
            <a:pathLst>
              <a:path w="4780280" h="3108960">
                <a:moveTo>
                  <a:pt x="0" y="3108960"/>
                </a:moveTo>
                <a:lnTo>
                  <a:pt x="0" y="0"/>
                </a:lnTo>
                <a:lnTo>
                  <a:pt x="4780280" y="0"/>
                </a:lnTo>
                <a:lnTo>
                  <a:pt x="4780280" y="3108960"/>
                </a:lnTo>
                <a:lnTo>
                  <a:pt x="0" y="31089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Formada por colágeno y elastina, brinda resistencia y flexibilidad a la piel.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Contiene estructuras como folículos pilosos y glándulas, contribuyendo a la función general de la piel.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548122" y="1857886"/>
            <a:ext cx="4780280" cy="457521"/>
          </a:xfrm>
          <a:custGeom>
            <a:avLst/>
            <a:gdLst/>
            <a:ahLst/>
            <a:cxnLst/>
            <a:rect l="l" t="t" r="r" b="b"/>
            <a:pathLst>
              <a:path w="4780280" h="457521">
                <a:moveTo>
                  <a:pt x="0" y="457521"/>
                </a:moveTo>
                <a:lnTo>
                  <a:pt x="0" y="0"/>
                </a:lnTo>
                <a:lnTo>
                  <a:pt x="4780280" y="0"/>
                </a:lnTo>
                <a:lnTo>
                  <a:pt x="478028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Dermis Reticular</a:t>
            </a:r>
            <a:endParaRPr lang="en-US" sz="2000" b="1" dirty="0"/>
          </a:p>
        </p:txBody>
      </p:sp>
      <p:sp>
        <p:nvSpPr>
          <p:cNvPr id="11" name="Text 9"/>
          <p:cNvSpPr/>
          <p:nvPr/>
        </p:nvSpPr>
        <p:spPr>
          <a:xfrm>
            <a:off x="838200" y="2445968"/>
            <a:ext cx="4780280" cy="3108960"/>
          </a:xfrm>
          <a:custGeom>
            <a:avLst/>
            <a:gdLst/>
            <a:ahLst/>
            <a:cxnLst/>
            <a:rect l="l" t="t" r="r" b="b"/>
            <a:pathLst>
              <a:path w="4780280" h="3108960">
                <a:moveTo>
                  <a:pt x="0" y="3108960"/>
                </a:moveTo>
                <a:lnTo>
                  <a:pt x="0" y="0"/>
                </a:lnTo>
                <a:lnTo>
                  <a:pt x="4780280" y="0"/>
                </a:lnTo>
                <a:lnTo>
                  <a:pt x="4780280" y="3108960"/>
                </a:lnTo>
                <a:lnTo>
                  <a:pt x="0" y="31089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Contiene papilas dérmicas que aumentan el contacto con la epidermis, facilitando el intercambio de nutrientes.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Proporciona soporte estructural y contiene terminaciones nerviosas y vasos sanguíneos.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838200" y="1857886"/>
            <a:ext cx="4780280" cy="457521"/>
          </a:xfrm>
          <a:custGeom>
            <a:avLst/>
            <a:gdLst/>
            <a:ahLst/>
            <a:cxnLst/>
            <a:rect l="l" t="t" r="r" b="b"/>
            <a:pathLst>
              <a:path w="4780280" h="457521">
                <a:moveTo>
                  <a:pt x="0" y="457521"/>
                </a:moveTo>
                <a:lnTo>
                  <a:pt x="0" y="0"/>
                </a:lnTo>
                <a:lnTo>
                  <a:pt x="4780280" y="0"/>
                </a:lnTo>
                <a:lnTo>
                  <a:pt x="478028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Dermis Papilar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39" y="1423722"/>
            <a:ext cx="3931920" cy="2286000"/>
          </a:xfrm>
          <a:custGeom>
            <a:avLst/>
            <a:gdLst/>
            <a:ahLst/>
            <a:cxnLst/>
            <a:rect l="l" t="t" r="r" b="b"/>
            <a:pathLst>
              <a:path w="393192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3867798" y="0"/>
                </a:lnTo>
                <a:cubicBezTo>
                  <a:pt x="3903211" y="0"/>
                  <a:pt x="3931920" y="28709"/>
                  <a:pt x="3931920" y="64122"/>
                </a:cubicBezTo>
                <a:lnTo>
                  <a:pt x="3931920" y="2221878"/>
                </a:lnTo>
                <a:cubicBezTo>
                  <a:pt x="3931920" y="2257291"/>
                  <a:pt x="3903211" y="2286000"/>
                  <a:pt x="386779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709159" y="1423722"/>
            <a:ext cx="3931920" cy="2286000"/>
          </a:xfrm>
          <a:custGeom>
            <a:avLst/>
            <a:gdLst/>
            <a:ahLst/>
            <a:cxnLst/>
            <a:rect l="l" t="t" r="r" b="b"/>
            <a:pathLst>
              <a:path w="393192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3867798" y="0"/>
                </a:lnTo>
                <a:cubicBezTo>
                  <a:pt x="3903211" y="0"/>
                  <a:pt x="3931920" y="28709"/>
                  <a:pt x="3931920" y="64122"/>
                </a:cubicBezTo>
                <a:lnTo>
                  <a:pt x="3931920" y="2221878"/>
                </a:lnTo>
                <a:cubicBezTo>
                  <a:pt x="3931920" y="2257291"/>
                  <a:pt x="3903211" y="2286000"/>
                  <a:pt x="386779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548639" y="3853834"/>
            <a:ext cx="3931920" cy="2286000"/>
          </a:xfrm>
          <a:custGeom>
            <a:avLst/>
            <a:gdLst/>
            <a:ahLst/>
            <a:cxnLst/>
            <a:rect l="l" t="t" r="r" b="b"/>
            <a:pathLst>
              <a:path w="393192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3867798" y="0"/>
                </a:lnTo>
                <a:cubicBezTo>
                  <a:pt x="3903211" y="0"/>
                  <a:pt x="3931920" y="28709"/>
                  <a:pt x="3931920" y="64122"/>
                </a:cubicBezTo>
                <a:lnTo>
                  <a:pt x="3931920" y="2221878"/>
                </a:lnTo>
                <a:cubicBezTo>
                  <a:pt x="3931920" y="2257291"/>
                  <a:pt x="3903211" y="2286000"/>
                  <a:pt x="386779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4709159" y="3853834"/>
            <a:ext cx="3931920" cy="2286000"/>
          </a:xfrm>
          <a:custGeom>
            <a:avLst/>
            <a:gdLst/>
            <a:ahLst/>
            <a:cxnLst/>
            <a:rect l="l" t="t" r="r" b="b"/>
            <a:pathLst>
              <a:path w="393192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3867798" y="0"/>
                </a:lnTo>
                <a:cubicBezTo>
                  <a:pt x="3903211" y="0"/>
                  <a:pt x="3931920" y="28709"/>
                  <a:pt x="3931920" y="64122"/>
                </a:cubicBezTo>
                <a:lnTo>
                  <a:pt x="3931920" y="2221878"/>
                </a:lnTo>
                <a:cubicBezTo>
                  <a:pt x="3931920" y="2257291"/>
                  <a:pt x="3903211" y="2286000"/>
                  <a:pt x="386779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0" y="6217920"/>
            <a:ext cx="8991602" cy="640080"/>
          </a:xfrm>
          <a:custGeom>
            <a:avLst/>
            <a:gdLst/>
            <a:ahLst/>
            <a:cxnLst/>
            <a:rect l="l" t="t" r="r" b="b"/>
            <a:pathLst>
              <a:path w="8991602" h="640080">
                <a:moveTo>
                  <a:pt x="0" y="640080"/>
                </a:moveTo>
                <a:lnTo>
                  <a:pt x="0" y="0"/>
                </a:lnTo>
                <a:lnTo>
                  <a:pt x="8991602" y="0"/>
                </a:lnTo>
                <a:lnTo>
                  <a:pt x="8991602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32196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la Estructura y Funciones de la Piel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548639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7726679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8991602" y="0"/>
            <a:ext cx="3200397" cy="6857998"/>
          </a:xfrm>
          <a:custGeom>
            <a:avLst/>
            <a:gdLst/>
            <a:ahLst/>
            <a:cxnLst/>
            <a:rect l="l" t="t" r="r" b="b"/>
            <a:pathLst>
              <a:path w="3200397" h="6857998">
                <a:moveTo>
                  <a:pt x="0" y="6857998"/>
                </a:moveTo>
                <a:lnTo>
                  <a:pt x="0" y="0"/>
                </a:lnTo>
                <a:lnTo>
                  <a:pt x="3200397" y="0"/>
                </a:lnTo>
                <a:lnTo>
                  <a:pt x="3200397" y="6857998"/>
                </a:lnTo>
                <a:lnTo>
                  <a:pt x="0" y="6857998"/>
                </a:lnTo>
              </a:path>
            </a:pathLst>
          </a:custGeom>
          <a:blipFill>
            <a:blip r:embed="rId4"/>
            <a:srcRect l="33995" r="33995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548640" y="548639"/>
            <a:ext cx="8092439" cy="696501"/>
          </a:xfrm>
          <a:custGeom>
            <a:avLst/>
            <a:gdLst/>
            <a:ahLst/>
            <a:cxnLst/>
            <a:rect l="l" t="t" r="r" b="b"/>
            <a:pathLst>
              <a:path w="8092439" h="696501">
                <a:moveTo>
                  <a:pt x="0" y="696501"/>
                </a:moveTo>
                <a:lnTo>
                  <a:pt x="0" y="0"/>
                </a:lnTo>
                <a:lnTo>
                  <a:pt x="8092439" y="0"/>
                </a:lnTo>
                <a:lnTo>
                  <a:pt x="8092439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de la Piel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4937759" y="4873577"/>
            <a:ext cx="3474720" cy="1097280"/>
          </a:xfrm>
          <a:custGeom>
            <a:avLst/>
            <a:gdLst/>
            <a:ahLst/>
            <a:cxnLst/>
            <a:rect l="l" t="t" r="r" b="b"/>
            <a:pathLst>
              <a:path w="3474720" h="1097280">
                <a:moveTo>
                  <a:pt x="0" y="109728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piel sintetiza vitamina D cuando se expone a la luz solar.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Esta vitamina es crucial para la absorción de calcio y la salud ósea.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937759" y="4394186"/>
            <a:ext cx="3474720" cy="365760"/>
          </a:xfrm>
          <a:custGeom>
            <a:avLst/>
            <a:gdLst/>
            <a:ahLst/>
            <a:cxnLst/>
            <a:rect l="l" t="t" r="r" b="b"/>
            <a:pathLst>
              <a:path w="3474720" h="365760">
                <a:moveTo>
                  <a:pt x="0" y="36576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Síntesis de Vitamina D</a:t>
            </a:r>
            <a:endParaRPr lang="en-US" sz="2000" b="1" dirty="0"/>
          </a:p>
        </p:txBody>
      </p:sp>
      <p:sp>
        <p:nvSpPr>
          <p:cNvPr id="14" name="Text 12"/>
          <p:cNvSpPr/>
          <p:nvPr/>
        </p:nvSpPr>
        <p:spPr>
          <a:xfrm>
            <a:off x="4937759" y="3997946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01293" y="10555"/>
                </a:moveTo>
                <a:cubicBezTo>
                  <a:pt x="200489" y="6269"/>
                  <a:pt x="197596" y="2679"/>
                  <a:pt x="193578" y="1018"/>
                </a:cubicBezTo>
                <a:cubicBezTo>
                  <a:pt x="189560" y="-643"/>
                  <a:pt x="184952" y="-161"/>
                  <a:pt x="181362" y="2304"/>
                </a:cubicBezTo>
                <a:lnTo>
                  <a:pt x="137160" y="32736"/>
                </a:lnTo>
                <a:lnTo>
                  <a:pt x="92958" y="2250"/>
                </a:lnTo>
                <a:cubicBezTo>
                  <a:pt x="89368" y="-214"/>
                  <a:pt x="84761" y="-696"/>
                  <a:pt x="80742" y="965"/>
                </a:cubicBezTo>
                <a:cubicBezTo>
                  <a:pt x="76724" y="2625"/>
                  <a:pt x="73831" y="6215"/>
                  <a:pt x="73027" y="10501"/>
                </a:cubicBezTo>
                <a:lnTo>
                  <a:pt x="63330" y="63276"/>
                </a:lnTo>
                <a:lnTo>
                  <a:pt x="10555" y="73027"/>
                </a:lnTo>
                <a:cubicBezTo>
                  <a:pt x="6269" y="73831"/>
                  <a:pt x="2679" y="76724"/>
                  <a:pt x="1018" y="80742"/>
                </a:cubicBezTo>
                <a:cubicBezTo>
                  <a:pt x="-643" y="84761"/>
                  <a:pt x="-161" y="89368"/>
                  <a:pt x="2304" y="92958"/>
                </a:cubicBezTo>
                <a:lnTo>
                  <a:pt x="32736" y="137160"/>
                </a:lnTo>
                <a:lnTo>
                  <a:pt x="2250" y="181362"/>
                </a:lnTo>
                <a:cubicBezTo>
                  <a:pt x="-214" y="184952"/>
                  <a:pt x="-696" y="189560"/>
                  <a:pt x="965" y="193578"/>
                </a:cubicBezTo>
                <a:cubicBezTo>
                  <a:pt x="2625" y="197596"/>
                  <a:pt x="6215" y="200543"/>
                  <a:pt x="10502" y="201293"/>
                </a:cubicBezTo>
                <a:lnTo>
                  <a:pt x="63276" y="210991"/>
                </a:lnTo>
                <a:lnTo>
                  <a:pt x="72974" y="263765"/>
                </a:lnTo>
                <a:cubicBezTo>
                  <a:pt x="73777" y="268051"/>
                  <a:pt x="76671" y="271641"/>
                  <a:pt x="80689" y="273302"/>
                </a:cubicBezTo>
                <a:cubicBezTo>
                  <a:pt x="84707" y="274963"/>
                  <a:pt x="89315" y="274481"/>
                  <a:pt x="92905" y="272016"/>
                </a:cubicBezTo>
                <a:lnTo>
                  <a:pt x="137160" y="241584"/>
                </a:lnTo>
                <a:lnTo>
                  <a:pt x="181362" y="272070"/>
                </a:lnTo>
                <a:cubicBezTo>
                  <a:pt x="184952" y="274534"/>
                  <a:pt x="189560" y="275017"/>
                  <a:pt x="193578" y="273356"/>
                </a:cubicBezTo>
                <a:cubicBezTo>
                  <a:pt x="197596" y="271695"/>
                  <a:pt x="200489" y="268105"/>
                  <a:pt x="201293" y="263819"/>
                </a:cubicBezTo>
                <a:lnTo>
                  <a:pt x="210991" y="211044"/>
                </a:lnTo>
                <a:lnTo>
                  <a:pt x="263765" y="201347"/>
                </a:lnTo>
                <a:cubicBezTo>
                  <a:pt x="268051" y="200543"/>
                  <a:pt x="271641" y="197650"/>
                  <a:pt x="273302" y="193631"/>
                </a:cubicBezTo>
                <a:cubicBezTo>
                  <a:pt x="274963" y="189613"/>
                  <a:pt x="274481" y="185005"/>
                  <a:pt x="272016" y="181416"/>
                </a:cubicBezTo>
                <a:lnTo>
                  <a:pt x="241584" y="137160"/>
                </a:lnTo>
                <a:lnTo>
                  <a:pt x="272070" y="92958"/>
                </a:lnTo>
                <a:cubicBezTo>
                  <a:pt x="274534" y="89368"/>
                  <a:pt x="275017" y="84761"/>
                  <a:pt x="273356" y="80742"/>
                </a:cubicBezTo>
                <a:cubicBezTo>
                  <a:pt x="271695" y="76724"/>
                  <a:pt x="268105" y="73831"/>
                  <a:pt x="263819" y="73027"/>
                </a:cubicBezTo>
                <a:lnTo>
                  <a:pt x="211044" y="63330"/>
                </a:lnTo>
                <a:lnTo>
                  <a:pt x="201293" y="10555"/>
                </a:lnTo>
                <a:moveTo>
                  <a:pt x="144447" y="58936"/>
                </a:moveTo>
                <a:lnTo>
                  <a:pt x="179594" y="34719"/>
                </a:lnTo>
                <a:lnTo>
                  <a:pt x="187309" y="76670"/>
                </a:lnTo>
                <a:cubicBezTo>
                  <a:pt x="188274" y="81921"/>
                  <a:pt x="192399" y="86046"/>
                  <a:pt x="197650" y="87011"/>
                </a:cubicBezTo>
                <a:lnTo>
                  <a:pt x="239601" y="94726"/>
                </a:lnTo>
                <a:lnTo>
                  <a:pt x="215384" y="129873"/>
                </a:lnTo>
                <a:cubicBezTo>
                  <a:pt x="212330" y="134267"/>
                  <a:pt x="212330" y="140053"/>
                  <a:pt x="215384" y="144447"/>
                </a:cubicBezTo>
                <a:lnTo>
                  <a:pt x="239601" y="179594"/>
                </a:lnTo>
                <a:lnTo>
                  <a:pt x="197650" y="187309"/>
                </a:lnTo>
                <a:cubicBezTo>
                  <a:pt x="192399" y="188273"/>
                  <a:pt x="188274" y="192399"/>
                  <a:pt x="187309" y="197650"/>
                </a:cubicBezTo>
                <a:lnTo>
                  <a:pt x="179594" y="239601"/>
                </a:lnTo>
                <a:lnTo>
                  <a:pt x="144447" y="215384"/>
                </a:lnTo>
                <a:cubicBezTo>
                  <a:pt x="140053" y="212330"/>
                  <a:pt x="134267" y="212330"/>
                  <a:pt x="129873" y="215384"/>
                </a:cubicBezTo>
                <a:lnTo>
                  <a:pt x="94726" y="239601"/>
                </a:lnTo>
                <a:lnTo>
                  <a:pt x="87011" y="197650"/>
                </a:lnTo>
                <a:cubicBezTo>
                  <a:pt x="86046" y="192399"/>
                  <a:pt x="81921" y="188273"/>
                  <a:pt x="76670" y="187309"/>
                </a:cubicBezTo>
                <a:lnTo>
                  <a:pt x="34719" y="179594"/>
                </a:lnTo>
                <a:lnTo>
                  <a:pt x="58936" y="144447"/>
                </a:lnTo>
                <a:cubicBezTo>
                  <a:pt x="61990" y="140053"/>
                  <a:pt x="61990" y="134267"/>
                  <a:pt x="58936" y="129873"/>
                </a:cubicBezTo>
                <a:lnTo>
                  <a:pt x="34719" y="94726"/>
                </a:lnTo>
                <a:lnTo>
                  <a:pt x="76670" y="87011"/>
                </a:lnTo>
                <a:cubicBezTo>
                  <a:pt x="81921" y="86046"/>
                  <a:pt x="86047" y="81921"/>
                  <a:pt x="87011" y="76670"/>
                </a:cubicBezTo>
                <a:lnTo>
                  <a:pt x="94726" y="34719"/>
                </a:lnTo>
                <a:lnTo>
                  <a:pt x="129873" y="58936"/>
                </a:lnTo>
                <a:cubicBezTo>
                  <a:pt x="134267" y="61990"/>
                  <a:pt x="140053" y="61990"/>
                  <a:pt x="144447" y="58936"/>
                </a:cubicBezTo>
                <a:lnTo>
                  <a:pt x="144447" y="58936"/>
                </a:lnTo>
                <a:moveTo>
                  <a:pt x="137160" y="197167"/>
                </a:moveTo>
                <a:cubicBezTo>
                  <a:pt x="170301" y="197167"/>
                  <a:pt x="197167" y="170301"/>
                  <a:pt x="197167" y="137160"/>
                </a:cubicBezTo>
                <a:cubicBezTo>
                  <a:pt x="197167" y="104019"/>
                  <a:pt x="170301" y="77152"/>
                  <a:pt x="137160" y="77152"/>
                </a:cubicBezTo>
                <a:cubicBezTo>
                  <a:pt x="104019" y="77152"/>
                  <a:pt x="77152" y="104019"/>
                  <a:pt x="77152" y="137160"/>
                </a:cubicBezTo>
                <a:cubicBezTo>
                  <a:pt x="77152" y="170301"/>
                  <a:pt x="104019" y="197167"/>
                  <a:pt x="137160" y="197167"/>
                </a:cubicBezTo>
                <a:lnTo>
                  <a:pt x="137160" y="197167"/>
                </a:lnTo>
                <a:moveTo>
                  <a:pt x="102870" y="137160"/>
                </a:moveTo>
                <a:cubicBezTo>
                  <a:pt x="102870" y="118222"/>
                  <a:pt x="118222" y="102870"/>
                  <a:pt x="137160" y="102870"/>
                </a:cubicBezTo>
                <a:cubicBezTo>
                  <a:pt x="156098" y="102870"/>
                  <a:pt x="171450" y="118222"/>
                  <a:pt x="171450" y="137160"/>
                </a:cubicBezTo>
                <a:cubicBezTo>
                  <a:pt x="171450" y="156098"/>
                  <a:pt x="156098" y="171450"/>
                  <a:pt x="137160" y="171450"/>
                </a:cubicBezTo>
                <a:cubicBezTo>
                  <a:pt x="118222" y="171450"/>
                  <a:pt x="102870" y="156098"/>
                  <a:pt x="102870" y="137160"/>
                </a:cubicBez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777239" y="4873577"/>
            <a:ext cx="3474720" cy="1097280"/>
          </a:xfrm>
          <a:custGeom>
            <a:avLst/>
            <a:gdLst/>
            <a:ahLst/>
            <a:cxnLst/>
            <a:rect l="l" t="t" r="r" b="b"/>
            <a:pathLst>
              <a:path w="3474720" h="1097280">
                <a:moveTo>
                  <a:pt x="0" y="109728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Contiene receptores sensoriales que permiten percibir el tacto, la temperatura y el dolor.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Estos receptores son esenciales para la interacción con el entorno.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77239" y="4394186"/>
            <a:ext cx="3474720" cy="365760"/>
          </a:xfrm>
          <a:custGeom>
            <a:avLst/>
            <a:gdLst/>
            <a:ahLst/>
            <a:cxnLst/>
            <a:rect l="l" t="t" r="r" b="b"/>
            <a:pathLst>
              <a:path w="3474720" h="365760">
                <a:moveTo>
                  <a:pt x="0" y="36576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Sensación</a:t>
            </a:r>
            <a:endParaRPr lang="en-US" sz="2000" b="1" dirty="0"/>
          </a:p>
        </p:txBody>
      </p:sp>
      <p:sp>
        <p:nvSpPr>
          <p:cNvPr id="17" name="Text 15"/>
          <p:cNvSpPr/>
          <p:nvPr/>
        </p:nvSpPr>
        <p:spPr>
          <a:xfrm>
            <a:off x="777239" y="3997946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45719" y="0"/>
                </a:moveTo>
                <a:cubicBezTo>
                  <a:pt x="132164" y="0"/>
                  <a:pt x="120430" y="7876"/>
                  <a:pt x="114858" y="19288"/>
                </a:cubicBezTo>
                <a:cubicBezTo>
                  <a:pt x="111108" y="17895"/>
                  <a:pt x="107089" y="17145"/>
                  <a:pt x="102857" y="17145"/>
                </a:cubicBezTo>
                <a:cubicBezTo>
                  <a:pt x="83944" y="17145"/>
                  <a:pt x="68567" y="32522"/>
                  <a:pt x="68567" y="51435"/>
                </a:cubicBezTo>
                <a:lnTo>
                  <a:pt x="68567" y="140107"/>
                </a:lnTo>
                <a:lnTo>
                  <a:pt x="67120" y="138660"/>
                </a:lnTo>
                <a:cubicBezTo>
                  <a:pt x="53725" y="125266"/>
                  <a:pt x="32026" y="125266"/>
                  <a:pt x="18632" y="138660"/>
                </a:cubicBezTo>
                <a:cubicBezTo>
                  <a:pt x="5237" y="152055"/>
                  <a:pt x="5237" y="173754"/>
                  <a:pt x="18632" y="187148"/>
                </a:cubicBezTo>
                <a:lnTo>
                  <a:pt x="65620" y="234136"/>
                </a:lnTo>
                <a:cubicBezTo>
                  <a:pt x="91337" y="259854"/>
                  <a:pt x="126217" y="274320"/>
                  <a:pt x="162596" y="274320"/>
                </a:cubicBezTo>
                <a:lnTo>
                  <a:pt x="167150" y="274320"/>
                </a:lnTo>
                <a:lnTo>
                  <a:pt x="171437" y="274320"/>
                </a:lnTo>
                <a:cubicBezTo>
                  <a:pt x="172240" y="274320"/>
                  <a:pt x="173044" y="274266"/>
                  <a:pt x="173848" y="274106"/>
                </a:cubicBezTo>
                <a:cubicBezTo>
                  <a:pt x="222979" y="270784"/>
                  <a:pt x="262252" y="231565"/>
                  <a:pt x="265520" y="182433"/>
                </a:cubicBezTo>
                <a:cubicBezTo>
                  <a:pt x="265680" y="181630"/>
                  <a:pt x="265734" y="180826"/>
                  <a:pt x="265734" y="180022"/>
                </a:cubicBezTo>
                <a:lnTo>
                  <a:pt x="265734" y="85725"/>
                </a:lnTo>
                <a:cubicBezTo>
                  <a:pt x="265734" y="66812"/>
                  <a:pt x="250357" y="51435"/>
                  <a:pt x="231444" y="51435"/>
                </a:cubicBezTo>
                <a:cubicBezTo>
                  <a:pt x="228497" y="51435"/>
                  <a:pt x="225604" y="51810"/>
                  <a:pt x="222872" y="52506"/>
                </a:cubicBezTo>
                <a:lnTo>
                  <a:pt x="222872" y="51435"/>
                </a:lnTo>
                <a:cubicBezTo>
                  <a:pt x="222872" y="32522"/>
                  <a:pt x="207495" y="17145"/>
                  <a:pt x="188582" y="17145"/>
                </a:cubicBezTo>
                <a:cubicBezTo>
                  <a:pt x="184349" y="17145"/>
                  <a:pt x="180331" y="17895"/>
                  <a:pt x="176580" y="19288"/>
                </a:cubicBezTo>
                <a:cubicBezTo>
                  <a:pt x="171008" y="7876"/>
                  <a:pt x="159274" y="0"/>
                  <a:pt x="145719" y="0"/>
                </a:cubicBezTo>
                <a:lnTo>
                  <a:pt x="145719" y="0"/>
                </a:lnTo>
                <a:moveTo>
                  <a:pt x="137147" y="51489"/>
                </a:moveTo>
                <a:lnTo>
                  <a:pt x="137147" y="51435"/>
                </a:lnTo>
                <a:lnTo>
                  <a:pt x="137147" y="34290"/>
                </a:lnTo>
                <a:cubicBezTo>
                  <a:pt x="137147" y="29575"/>
                  <a:pt x="141004" y="25717"/>
                  <a:pt x="145719" y="25717"/>
                </a:cubicBezTo>
                <a:cubicBezTo>
                  <a:pt x="150434" y="25717"/>
                  <a:pt x="154292" y="29575"/>
                  <a:pt x="154292" y="34290"/>
                </a:cubicBezTo>
                <a:lnTo>
                  <a:pt x="154292" y="51381"/>
                </a:lnTo>
                <a:lnTo>
                  <a:pt x="154292" y="51435"/>
                </a:lnTo>
                <a:lnTo>
                  <a:pt x="154292" y="124301"/>
                </a:lnTo>
                <a:cubicBezTo>
                  <a:pt x="154292" y="131427"/>
                  <a:pt x="160024" y="137160"/>
                  <a:pt x="167150" y="137160"/>
                </a:cubicBezTo>
                <a:cubicBezTo>
                  <a:pt x="174276" y="137160"/>
                  <a:pt x="180009" y="131427"/>
                  <a:pt x="180009" y="124301"/>
                </a:cubicBezTo>
                <a:lnTo>
                  <a:pt x="180009" y="51435"/>
                </a:lnTo>
                <a:cubicBezTo>
                  <a:pt x="180009" y="51435"/>
                  <a:pt x="180009" y="51435"/>
                  <a:pt x="180009" y="51381"/>
                </a:cubicBezTo>
                <a:cubicBezTo>
                  <a:pt x="180009" y="46667"/>
                  <a:pt x="183867" y="42809"/>
                  <a:pt x="188582" y="42809"/>
                </a:cubicBezTo>
                <a:cubicBezTo>
                  <a:pt x="193296" y="42809"/>
                  <a:pt x="197154" y="46667"/>
                  <a:pt x="197154" y="51381"/>
                </a:cubicBezTo>
                <a:lnTo>
                  <a:pt x="197154" y="81332"/>
                </a:lnTo>
                <a:lnTo>
                  <a:pt x="197154" y="81385"/>
                </a:lnTo>
                <a:lnTo>
                  <a:pt x="197154" y="124248"/>
                </a:lnTo>
                <a:cubicBezTo>
                  <a:pt x="197154" y="131374"/>
                  <a:pt x="202887" y="137106"/>
                  <a:pt x="210013" y="137106"/>
                </a:cubicBezTo>
                <a:cubicBezTo>
                  <a:pt x="217139" y="137106"/>
                  <a:pt x="222872" y="131374"/>
                  <a:pt x="222872" y="124248"/>
                </a:cubicBezTo>
                <a:lnTo>
                  <a:pt x="222872" y="85725"/>
                </a:lnTo>
                <a:lnTo>
                  <a:pt x="222872" y="85671"/>
                </a:lnTo>
                <a:cubicBezTo>
                  <a:pt x="222872" y="80956"/>
                  <a:pt x="226729" y="77099"/>
                  <a:pt x="231444" y="77099"/>
                </a:cubicBezTo>
                <a:cubicBezTo>
                  <a:pt x="236159" y="77099"/>
                  <a:pt x="240017" y="80956"/>
                  <a:pt x="240017" y="85671"/>
                </a:cubicBezTo>
                <a:lnTo>
                  <a:pt x="240017" y="178308"/>
                </a:lnTo>
                <a:cubicBezTo>
                  <a:pt x="239963" y="178629"/>
                  <a:pt x="239963" y="179005"/>
                  <a:pt x="239909" y="179326"/>
                </a:cubicBezTo>
                <a:cubicBezTo>
                  <a:pt x="238088" y="216670"/>
                  <a:pt x="208138" y="246620"/>
                  <a:pt x="170794" y="248442"/>
                </a:cubicBezTo>
                <a:cubicBezTo>
                  <a:pt x="170472" y="248442"/>
                  <a:pt x="170097" y="248495"/>
                  <a:pt x="169776" y="248549"/>
                </a:cubicBezTo>
                <a:lnTo>
                  <a:pt x="167150" y="248549"/>
                </a:lnTo>
                <a:lnTo>
                  <a:pt x="162596" y="248549"/>
                </a:lnTo>
                <a:cubicBezTo>
                  <a:pt x="133021" y="248549"/>
                  <a:pt x="104678" y="236815"/>
                  <a:pt x="83783" y="215920"/>
                </a:cubicBezTo>
                <a:lnTo>
                  <a:pt x="36795" y="168932"/>
                </a:lnTo>
                <a:cubicBezTo>
                  <a:pt x="33473" y="165610"/>
                  <a:pt x="33473" y="160145"/>
                  <a:pt x="36795" y="156823"/>
                </a:cubicBezTo>
                <a:cubicBezTo>
                  <a:pt x="40117" y="153501"/>
                  <a:pt x="45582" y="153501"/>
                  <a:pt x="48903" y="156823"/>
                </a:cubicBezTo>
                <a:lnTo>
                  <a:pt x="72317" y="180237"/>
                </a:lnTo>
                <a:cubicBezTo>
                  <a:pt x="76014" y="183934"/>
                  <a:pt x="81532" y="185005"/>
                  <a:pt x="86354" y="183023"/>
                </a:cubicBezTo>
                <a:cubicBezTo>
                  <a:pt x="91176" y="181041"/>
                  <a:pt x="94284" y="176326"/>
                  <a:pt x="94284" y="171129"/>
                </a:cubicBezTo>
                <a:lnTo>
                  <a:pt x="94284" y="51435"/>
                </a:lnTo>
                <a:cubicBezTo>
                  <a:pt x="94284" y="46720"/>
                  <a:pt x="98142" y="42863"/>
                  <a:pt x="102856" y="42863"/>
                </a:cubicBezTo>
                <a:cubicBezTo>
                  <a:pt x="107571" y="42863"/>
                  <a:pt x="111429" y="46666"/>
                  <a:pt x="111429" y="51381"/>
                </a:cubicBezTo>
                <a:lnTo>
                  <a:pt x="111429" y="124301"/>
                </a:lnTo>
                <a:cubicBezTo>
                  <a:pt x="111429" y="131427"/>
                  <a:pt x="117162" y="137160"/>
                  <a:pt x="124288" y="137160"/>
                </a:cubicBezTo>
                <a:cubicBezTo>
                  <a:pt x="131414" y="137160"/>
                  <a:pt x="137146" y="131427"/>
                  <a:pt x="137146" y="124301"/>
                </a:cubicBezTo>
                <a:lnTo>
                  <a:pt x="137147" y="51489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937759" y="2443465"/>
            <a:ext cx="3474720" cy="1097280"/>
          </a:xfrm>
          <a:custGeom>
            <a:avLst/>
            <a:gdLst/>
            <a:ahLst/>
            <a:cxnLst/>
            <a:rect l="l" t="t" r="r" b="b"/>
            <a:pathLst>
              <a:path w="3474720" h="1097280">
                <a:moveTo>
                  <a:pt x="0" y="109728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piel regula la temperatura corporal a través de la transpiración y la dilatación o constricción de los vasos sanguíneos.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Esto ayuda a mantener un equilibrio térmico en el organismo.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937759" y="1964074"/>
            <a:ext cx="3474720" cy="365760"/>
          </a:xfrm>
          <a:custGeom>
            <a:avLst/>
            <a:gdLst/>
            <a:ahLst/>
            <a:cxnLst/>
            <a:rect l="l" t="t" r="r" b="b"/>
            <a:pathLst>
              <a:path w="3474720" h="365760">
                <a:moveTo>
                  <a:pt x="0" y="36576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Regulación Térmica</a:t>
            </a:r>
            <a:endParaRPr lang="en-US" sz="2000" b="1" dirty="0"/>
          </a:p>
        </p:txBody>
      </p:sp>
      <p:sp>
        <p:nvSpPr>
          <p:cNvPr id="20" name="Text 18"/>
          <p:cNvSpPr/>
          <p:nvPr/>
        </p:nvSpPr>
        <p:spPr>
          <a:xfrm>
            <a:off x="4937759" y="1567834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11443" y="17118"/>
                </a:moveTo>
                <a:cubicBezTo>
                  <a:pt x="118568" y="17118"/>
                  <a:pt x="124301" y="22851"/>
                  <a:pt x="124301" y="29977"/>
                </a:cubicBezTo>
                <a:lnTo>
                  <a:pt x="124301" y="77126"/>
                </a:lnTo>
                <a:cubicBezTo>
                  <a:pt x="124301" y="96628"/>
                  <a:pt x="130623" y="115541"/>
                  <a:pt x="142304" y="131132"/>
                </a:cubicBezTo>
                <a:lnTo>
                  <a:pt x="152591" y="144848"/>
                </a:lnTo>
                <a:cubicBezTo>
                  <a:pt x="167592" y="164887"/>
                  <a:pt x="175736" y="189265"/>
                  <a:pt x="175736" y="214286"/>
                </a:cubicBezTo>
                <a:lnTo>
                  <a:pt x="175736" y="244289"/>
                </a:lnTo>
                <a:cubicBezTo>
                  <a:pt x="175736" y="251415"/>
                  <a:pt x="170003" y="257148"/>
                  <a:pt x="162877" y="257148"/>
                </a:cubicBezTo>
                <a:cubicBezTo>
                  <a:pt x="155752" y="257148"/>
                  <a:pt x="150019" y="251415"/>
                  <a:pt x="150019" y="244289"/>
                </a:cubicBezTo>
                <a:lnTo>
                  <a:pt x="150019" y="214286"/>
                </a:lnTo>
                <a:cubicBezTo>
                  <a:pt x="150019" y="194837"/>
                  <a:pt x="143697" y="175870"/>
                  <a:pt x="132016" y="160279"/>
                </a:cubicBezTo>
                <a:lnTo>
                  <a:pt x="121729" y="146563"/>
                </a:lnTo>
                <a:cubicBezTo>
                  <a:pt x="106728" y="126525"/>
                  <a:pt x="98584" y="102147"/>
                  <a:pt x="98584" y="77126"/>
                </a:cubicBezTo>
                <a:lnTo>
                  <a:pt x="98584" y="29977"/>
                </a:lnTo>
                <a:cubicBezTo>
                  <a:pt x="98584" y="22851"/>
                  <a:pt x="104317" y="17118"/>
                  <a:pt x="111442" y="17118"/>
                </a:cubicBezTo>
                <a:lnTo>
                  <a:pt x="111443" y="17118"/>
                </a:lnTo>
                <a:moveTo>
                  <a:pt x="30004" y="51408"/>
                </a:moveTo>
                <a:cubicBezTo>
                  <a:pt x="37130" y="51408"/>
                  <a:pt x="42863" y="57141"/>
                  <a:pt x="42863" y="64267"/>
                </a:cubicBezTo>
                <a:lnTo>
                  <a:pt x="42863" y="84573"/>
                </a:lnTo>
                <a:cubicBezTo>
                  <a:pt x="42863" y="102361"/>
                  <a:pt x="48113" y="119720"/>
                  <a:pt x="57972" y="134508"/>
                </a:cubicBezTo>
                <a:lnTo>
                  <a:pt x="74849" y="159850"/>
                </a:lnTo>
                <a:cubicBezTo>
                  <a:pt x="87547" y="178871"/>
                  <a:pt x="94297" y="201213"/>
                  <a:pt x="94297" y="224037"/>
                </a:cubicBezTo>
                <a:lnTo>
                  <a:pt x="94297" y="244343"/>
                </a:lnTo>
                <a:cubicBezTo>
                  <a:pt x="94297" y="251469"/>
                  <a:pt x="88565" y="257202"/>
                  <a:pt x="81439" y="257202"/>
                </a:cubicBezTo>
                <a:cubicBezTo>
                  <a:pt x="74313" y="257202"/>
                  <a:pt x="68580" y="251469"/>
                  <a:pt x="68580" y="244343"/>
                </a:cubicBezTo>
                <a:lnTo>
                  <a:pt x="68580" y="224037"/>
                </a:lnTo>
                <a:cubicBezTo>
                  <a:pt x="68580" y="206249"/>
                  <a:pt x="63329" y="188890"/>
                  <a:pt x="53471" y="174102"/>
                </a:cubicBezTo>
                <a:lnTo>
                  <a:pt x="36594" y="148760"/>
                </a:lnTo>
                <a:cubicBezTo>
                  <a:pt x="23896" y="129739"/>
                  <a:pt x="17145" y="107397"/>
                  <a:pt x="17145" y="84573"/>
                </a:cubicBezTo>
                <a:lnTo>
                  <a:pt x="17145" y="64267"/>
                </a:lnTo>
                <a:cubicBezTo>
                  <a:pt x="17145" y="57141"/>
                  <a:pt x="22878" y="51408"/>
                  <a:pt x="30004" y="51408"/>
                </a:cubicBezTo>
                <a:lnTo>
                  <a:pt x="30004" y="51408"/>
                </a:lnTo>
                <a:moveTo>
                  <a:pt x="205740" y="64267"/>
                </a:moveTo>
                <a:lnTo>
                  <a:pt x="205740" y="84573"/>
                </a:lnTo>
                <a:cubicBezTo>
                  <a:pt x="205740" y="102361"/>
                  <a:pt x="210991" y="119720"/>
                  <a:pt x="220849" y="134508"/>
                </a:cubicBezTo>
                <a:lnTo>
                  <a:pt x="237726" y="159850"/>
                </a:lnTo>
                <a:cubicBezTo>
                  <a:pt x="250424" y="178871"/>
                  <a:pt x="257175" y="201213"/>
                  <a:pt x="257175" y="224037"/>
                </a:cubicBezTo>
                <a:lnTo>
                  <a:pt x="257175" y="244343"/>
                </a:lnTo>
                <a:cubicBezTo>
                  <a:pt x="257175" y="251469"/>
                  <a:pt x="251442" y="257202"/>
                  <a:pt x="244316" y="257202"/>
                </a:cubicBezTo>
                <a:cubicBezTo>
                  <a:pt x="237190" y="257202"/>
                  <a:pt x="231458" y="251469"/>
                  <a:pt x="231458" y="244343"/>
                </a:cubicBezTo>
                <a:lnTo>
                  <a:pt x="231458" y="224037"/>
                </a:lnTo>
                <a:cubicBezTo>
                  <a:pt x="231458" y="206249"/>
                  <a:pt x="226207" y="188890"/>
                  <a:pt x="216348" y="174102"/>
                </a:cubicBezTo>
                <a:lnTo>
                  <a:pt x="199471" y="148760"/>
                </a:lnTo>
                <a:cubicBezTo>
                  <a:pt x="186773" y="129739"/>
                  <a:pt x="180023" y="107397"/>
                  <a:pt x="180023" y="84573"/>
                </a:cubicBezTo>
                <a:lnTo>
                  <a:pt x="180023" y="64267"/>
                </a:lnTo>
                <a:cubicBezTo>
                  <a:pt x="180023" y="57141"/>
                  <a:pt x="185755" y="51408"/>
                  <a:pt x="192881" y="51408"/>
                </a:cubicBezTo>
                <a:cubicBezTo>
                  <a:pt x="200007" y="51408"/>
                  <a:pt x="205740" y="57141"/>
                  <a:pt x="205740" y="64267"/>
                </a:cubicBezTo>
                <a:lnTo>
                  <a:pt x="205740" y="64267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777239" y="2443465"/>
            <a:ext cx="3474720" cy="1097280"/>
          </a:xfrm>
          <a:custGeom>
            <a:avLst/>
            <a:gdLst/>
            <a:ahLst/>
            <a:cxnLst/>
            <a:rect l="l" t="t" r="r" b="b"/>
            <a:pathLst>
              <a:path w="3474720" h="1097280">
                <a:moveTo>
                  <a:pt x="0" y="109728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piel actúa como una barrera contra microorganismos, sustancias químicas y radiación UV.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Previene la entrada de patógenos y reduce el riesgo de infecciones.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77239" y="1964074"/>
            <a:ext cx="3474720" cy="365760"/>
          </a:xfrm>
          <a:custGeom>
            <a:avLst/>
            <a:gdLst/>
            <a:ahLst/>
            <a:cxnLst/>
            <a:rect l="l" t="t" r="r" b="b"/>
            <a:pathLst>
              <a:path w="3474720" h="365760">
                <a:moveTo>
                  <a:pt x="0" y="365760"/>
                </a:moveTo>
                <a:lnTo>
                  <a:pt x="0" y="0"/>
                </a:lnTo>
                <a:lnTo>
                  <a:pt x="3474720" y="0"/>
                </a:lnTo>
                <a:lnTo>
                  <a:pt x="34747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Protección</a:t>
            </a:r>
            <a:endParaRPr lang="en-US" sz="2000" b="1" dirty="0"/>
          </a:p>
        </p:txBody>
      </p:sp>
      <p:sp>
        <p:nvSpPr>
          <p:cNvPr id="23" name="Text 21"/>
          <p:cNvSpPr/>
          <p:nvPr/>
        </p:nvSpPr>
        <p:spPr>
          <a:xfrm>
            <a:off x="777239" y="1567834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99060"/>
                </a:moveTo>
                <a:cubicBezTo>
                  <a:pt x="274320" y="145352"/>
                  <a:pt x="212931" y="182880"/>
                  <a:pt x="137160" y="182880"/>
                </a:cubicBezTo>
                <a:cubicBezTo>
                  <a:pt x="130064" y="182880"/>
                  <a:pt x="123063" y="182547"/>
                  <a:pt x="116253" y="181928"/>
                </a:cubicBezTo>
                <a:cubicBezTo>
                  <a:pt x="119920" y="189214"/>
                  <a:pt x="121920" y="197358"/>
                  <a:pt x="121920" y="205835"/>
                </a:cubicBezTo>
                <a:cubicBezTo>
                  <a:pt x="121920" y="235220"/>
                  <a:pt x="98060" y="259080"/>
                  <a:pt x="68675" y="259080"/>
                </a:cubicBezTo>
                <a:lnTo>
                  <a:pt x="26670" y="259080"/>
                </a:lnTo>
                <a:cubicBezTo>
                  <a:pt x="20336" y="259080"/>
                  <a:pt x="15240" y="253984"/>
                  <a:pt x="15240" y="247650"/>
                </a:cubicBezTo>
                <a:cubicBezTo>
                  <a:pt x="15240" y="241316"/>
                  <a:pt x="20336" y="236220"/>
                  <a:pt x="26670" y="236220"/>
                </a:cubicBezTo>
                <a:lnTo>
                  <a:pt x="68675" y="236220"/>
                </a:lnTo>
                <a:cubicBezTo>
                  <a:pt x="85439" y="236220"/>
                  <a:pt x="99060" y="222599"/>
                  <a:pt x="99060" y="205835"/>
                </a:cubicBezTo>
                <a:cubicBezTo>
                  <a:pt x="99060" y="193977"/>
                  <a:pt x="92154" y="183213"/>
                  <a:pt x="81391" y="178260"/>
                </a:cubicBezTo>
                <a:lnTo>
                  <a:pt x="60293" y="168497"/>
                </a:lnTo>
                <a:cubicBezTo>
                  <a:pt x="23908" y="153400"/>
                  <a:pt x="0" y="127921"/>
                  <a:pt x="0" y="99060"/>
                </a:cubicBezTo>
                <a:cubicBezTo>
                  <a:pt x="0" y="52769"/>
                  <a:pt x="61389" y="15240"/>
                  <a:pt x="137160" y="15240"/>
                </a:cubicBezTo>
                <a:cubicBezTo>
                  <a:pt x="212931" y="15240"/>
                  <a:pt x="274320" y="52769"/>
                  <a:pt x="274320" y="99060"/>
                </a:cubicBezTo>
                <a:lnTo>
                  <a:pt x="274320" y="99060"/>
                </a:lnTo>
                <a:moveTo>
                  <a:pt x="137160" y="160020"/>
                </a:moveTo>
                <a:cubicBezTo>
                  <a:pt x="200263" y="160020"/>
                  <a:pt x="251460" y="132731"/>
                  <a:pt x="251460" y="99060"/>
                </a:cubicBezTo>
                <a:cubicBezTo>
                  <a:pt x="251460" y="65389"/>
                  <a:pt x="200263" y="38100"/>
                  <a:pt x="137160" y="38100"/>
                </a:cubicBezTo>
                <a:cubicBezTo>
                  <a:pt x="74057" y="38100"/>
                  <a:pt x="22860" y="65389"/>
                  <a:pt x="22860" y="99060"/>
                </a:cubicBezTo>
                <a:cubicBezTo>
                  <a:pt x="22860" y="132731"/>
                  <a:pt x="74057" y="160020"/>
                  <a:pt x="137160" y="160020"/>
                </a:cubicBezTo>
                <a:lnTo>
                  <a:pt x="137160" y="160020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6217920"/>
            <a:ext cx="12192000" cy="640080"/>
          </a:xfrm>
          <a:custGeom>
            <a:avLst/>
            <a:gdLst/>
            <a:ahLst/>
            <a:cxnLst/>
            <a:rect l="l" t="t" r="r" b="b"/>
            <a:pathLst>
              <a:path w="12192000" h="640080">
                <a:moveTo>
                  <a:pt x="0" y="64008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48640" y="548639"/>
            <a:ext cx="11049000" cy="696501"/>
          </a:xfrm>
          <a:custGeom>
            <a:avLst/>
            <a:gdLst/>
            <a:ahLst/>
            <a:cxnLst/>
            <a:rect l="l" t="t" r="r" b="b"/>
            <a:pathLst>
              <a:path w="11049000" h="696501">
                <a:moveTo>
                  <a:pt x="0" y="696501"/>
                </a:moveTo>
                <a:lnTo>
                  <a:pt x="0" y="0"/>
                </a:lnTo>
                <a:lnTo>
                  <a:pt x="11049000" y="0"/>
                </a:lnTo>
                <a:lnTo>
                  <a:pt x="11049000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Conclusión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 flipH="1" flipV="1">
            <a:off x="4291223" y="2072631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5901C4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 flipH="1" flipV="1">
            <a:off x="8032840" y="2072631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5901C4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 flipH="1" flipV="1">
            <a:off x="2486297" y="4470271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5901C4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6219446" y="4470271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5901C4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 flipH="1" flipV="1">
            <a:off x="548639" y="2072631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5901C4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838200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la Estructura y Funciones de la Piel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554643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10722957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414573" y="4142061"/>
            <a:ext cx="3291840" cy="1920240"/>
          </a:xfrm>
          <a:custGeom>
            <a:avLst/>
            <a:gdLst/>
            <a:ahLst/>
            <a:cxnLst/>
            <a:rect l="l" t="t" r="r" b="b"/>
            <a:pathLst>
              <a:path w="3291840" h="1920240">
                <a:moveTo>
                  <a:pt x="0" y="192024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E4CEFF"/>
            </a:solidFill>
          </a:ln>
        </p:spPr>
        <p:txBody>
          <a:bodyPr wrap="square" lIns="13716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estudio de la piel es crucial para entender su función en la salud general y en la prevención de enfermedades.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220413" y="3931793"/>
            <a:ext cx="3291840" cy="548640"/>
          </a:xfrm>
          <a:custGeom>
            <a:avLst/>
            <a:gdLst/>
            <a:ahLst/>
            <a:cxnLst/>
            <a:rect l="l" t="t" r="r" b="b"/>
            <a:pathLst>
              <a:path w="3291840" h="548640">
                <a:moveTo>
                  <a:pt x="0" y="0"/>
                </a:moveTo>
                <a:lnTo>
                  <a:pt x="3017520" y="0"/>
                </a:lnTo>
                <a:lnTo>
                  <a:pt x="3291840" y="274320"/>
                </a:lnTo>
                <a:lnTo>
                  <a:pt x="301752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Importancia del estudio</a:t>
            </a:r>
            <a:endParaRPr lang="en-US" sz="2000" b="1" dirty="0"/>
          </a:p>
        </p:txBody>
      </p:sp>
      <p:sp>
        <p:nvSpPr>
          <p:cNvPr id="14" name="Text 12"/>
          <p:cNvSpPr/>
          <p:nvPr/>
        </p:nvSpPr>
        <p:spPr>
          <a:xfrm>
            <a:off x="2689050" y="4142061"/>
            <a:ext cx="3291840" cy="1920240"/>
          </a:xfrm>
          <a:custGeom>
            <a:avLst/>
            <a:gdLst/>
            <a:ahLst/>
            <a:cxnLst/>
            <a:rect l="l" t="t" r="r" b="b"/>
            <a:pathLst>
              <a:path w="3291840" h="1920240">
                <a:moveTo>
                  <a:pt x="0" y="192024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E4CEFF"/>
            </a:solidFill>
          </a:ln>
        </p:spPr>
        <p:txBody>
          <a:bodyPr wrap="square" lIns="13716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piel protege contra microorganismos, regula la temperatura corporal y permite la percepción sensorial.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2487264" y="3931793"/>
            <a:ext cx="3291840" cy="548640"/>
          </a:xfrm>
          <a:custGeom>
            <a:avLst/>
            <a:gdLst/>
            <a:ahLst/>
            <a:cxnLst/>
            <a:rect l="l" t="t" r="r" b="b"/>
            <a:pathLst>
              <a:path w="3291840" h="548640">
                <a:moveTo>
                  <a:pt x="0" y="0"/>
                </a:moveTo>
                <a:lnTo>
                  <a:pt x="3017520" y="0"/>
                </a:lnTo>
                <a:lnTo>
                  <a:pt x="3291840" y="274320"/>
                </a:lnTo>
                <a:lnTo>
                  <a:pt x="301752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de la piel</a:t>
            </a:r>
            <a:endParaRPr lang="en-US" sz="2000" b="1" dirty="0"/>
          </a:p>
        </p:txBody>
      </p:sp>
      <p:sp>
        <p:nvSpPr>
          <p:cNvPr id="16" name="Text 14"/>
          <p:cNvSpPr/>
          <p:nvPr/>
        </p:nvSpPr>
        <p:spPr>
          <a:xfrm>
            <a:off x="8234626" y="1744421"/>
            <a:ext cx="3291840" cy="1920240"/>
          </a:xfrm>
          <a:custGeom>
            <a:avLst/>
            <a:gdLst/>
            <a:ahLst/>
            <a:cxnLst/>
            <a:rect l="l" t="t" r="r" b="b"/>
            <a:pathLst>
              <a:path w="3291840" h="1920240">
                <a:moveTo>
                  <a:pt x="0" y="192024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E4CEFF"/>
            </a:solidFill>
          </a:ln>
        </p:spPr>
        <p:txBody>
          <a:bodyPr wrap="square" lIns="13716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Capa más profunda, compuesta principalmente de tejido adiposo, que actúa como aislante y protector del cuerpo.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032840" y="1534153"/>
            <a:ext cx="3291840" cy="548640"/>
          </a:xfrm>
          <a:custGeom>
            <a:avLst/>
            <a:gdLst/>
            <a:ahLst/>
            <a:cxnLst/>
            <a:rect l="l" t="t" r="r" b="b"/>
            <a:pathLst>
              <a:path w="3291840" h="548640">
                <a:moveTo>
                  <a:pt x="0" y="0"/>
                </a:moveTo>
                <a:lnTo>
                  <a:pt x="3017520" y="0"/>
                </a:lnTo>
                <a:lnTo>
                  <a:pt x="3291840" y="274320"/>
                </a:lnTo>
                <a:lnTo>
                  <a:pt x="301752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Hipodermis</a:t>
            </a:r>
            <a:endParaRPr lang="en-US" sz="2000" b="1" dirty="0"/>
          </a:p>
        </p:txBody>
      </p:sp>
      <p:sp>
        <p:nvSpPr>
          <p:cNvPr id="18" name="Text 16"/>
          <p:cNvSpPr/>
          <p:nvPr/>
        </p:nvSpPr>
        <p:spPr>
          <a:xfrm>
            <a:off x="4493009" y="1744421"/>
            <a:ext cx="3291840" cy="1920240"/>
          </a:xfrm>
          <a:custGeom>
            <a:avLst/>
            <a:gdLst/>
            <a:ahLst/>
            <a:cxnLst/>
            <a:rect l="l" t="t" r="r" b="b"/>
            <a:pathLst>
              <a:path w="3291840" h="1920240">
                <a:moveTo>
                  <a:pt x="0" y="192024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E4CEFF"/>
            </a:solidFill>
          </a:ln>
        </p:spPr>
        <p:txBody>
          <a:bodyPr wrap="square" lIns="13716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Capa intermedia que proporciona soporte estructural, contiene vasos sanguíneos y es responsable de la flexibilidad y resistencia de la piel.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291223" y="1534153"/>
            <a:ext cx="3291840" cy="548640"/>
          </a:xfrm>
          <a:custGeom>
            <a:avLst/>
            <a:gdLst/>
            <a:ahLst/>
            <a:cxnLst/>
            <a:rect l="l" t="t" r="r" b="b"/>
            <a:pathLst>
              <a:path w="3291840" h="548640">
                <a:moveTo>
                  <a:pt x="0" y="0"/>
                </a:moveTo>
                <a:lnTo>
                  <a:pt x="3017520" y="0"/>
                </a:lnTo>
                <a:lnTo>
                  <a:pt x="3291840" y="274320"/>
                </a:lnTo>
                <a:lnTo>
                  <a:pt x="301752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Dermis</a:t>
            </a:r>
            <a:endParaRPr lang="en-US" sz="2000" b="1" dirty="0"/>
          </a:p>
        </p:txBody>
      </p:sp>
      <p:sp>
        <p:nvSpPr>
          <p:cNvPr id="20" name="Text 18"/>
          <p:cNvSpPr/>
          <p:nvPr/>
        </p:nvSpPr>
        <p:spPr>
          <a:xfrm>
            <a:off x="751392" y="1744421"/>
            <a:ext cx="3291840" cy="1920240"/>
          </a:xfrm>
          <a:custGeom>
            <a:avLst/>
            <a:gdLst/>
            <a:ahLst/>
            <a:cxnLst/>
            <a:rect l="l" t="t" r="r" b="b"/>
            <a:pathLst>
              <a:path w="3291840" h="1920240">
                <a:moveTo>
                  <a:pt x="0" y="192024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1920240"/>
                </a:lnTo>
                <a:lnTo>
                  <a:pt x="0" y="1920240"/>
                </a:lnTo>
              </a:path>
            </a:pathLst>
          </a:custGeom>
          <a:solidFill>
            <a:srgbClr val="FFFFFF"/>
          </a:solidFill>
          <a:ln w="9525">
            <a:solidFill>
              <a:srgbClr val="E4CEFF"/>
            </a:solidFill>
          </a:ln>
        </p:spPr>
        <p:txBody>
          <a:bodyPr wrap="square" lIns="137160" tIns="45720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Capa superficial de la piel, compuesta por varios estratos que protegen contra agentes externos y permiten la regeneración celular</a:t>
            </a: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549606" y="1534153"/>
            <a:ext cx="3291840" cy="548640"/>
          </a:xfrm>
          <a:custGeom>
            <a:avLst/>
            <a:gdLst/>
            <a:ahLst/>
            <a:cxnLst/>
            <a:rect l="l" t="t" r="r" b="b"/>
            <a:pathLst>
              <a:path w="3291840" h="548640">
                <a:moveTo>
                  <a:pt x="0" y="0"/>
                </a:moveTo>
                <a:lnTo>
                  <a:pt x="3017520" y="0"/>
                </a:lnTo>
                <a:lnTo>
                  <a:pt x="3291840" y="274320"/>
                </a:lnTo>
                <a:lnTo>
                  <a:pt x="3017520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182880" tIns="91440" rIns="18288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Epidermis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699</Words>
  <Application>Microsoft Macintosh PowerPoint</Application>
  <PresentationFormat>Panorámica</PresentationFormat>
  <Paragraphs>91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Figtree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FRANCISCO JAVIER GAONA VAZQUEZ</cp:lastModifiedBy>
  <cp:revision>5</cp:revision>
  <dcterms:created xsi:type="dcterms:W3CDTF">2025-02-21T05:51:26Z</dcterms:created>
  <dcterms:modified xsi:type="dcterms:W3CDTF">2025-02-25T22:26:53Z</dcterms:modified>
</cp:coreProperties>
</file>