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7"/>
    <p:restoredTop sz="94610"/>
  </p:normalViewPr>
  <p:slideViewPr>
    <p:cSldViewPr snapToGrid="0" snapToObjects="1">
      <p:cViewPr varScale="1">
        <p:scale>
          <a:sx n="103" d="100"/>
          <a:sy n="103" d="100"/>
        </p:scale>
        <p:origin x="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10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0997" y="1171471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0" y="0"/>
                </a:ln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80996" y="2543129"/>
            <a:ext cx="7498080" cy="2540447"/>
          </a:xfrm>
          <a:custGeom>
            <a:avLst/>
            <a:gdLst/>
            <a:ahLst/>
            <a:cxnLst/>
            <a:rect l="l" t="t" r="r" b="b"/>
            <a:pathLst>
              <a:path w="7498080" h="2540447">
                <a:moveTo>
                  <a:pt x="0" y="2540447"/>
                </a:moveTo>
                <a:lnTo>
                  <a:pt x="0" y="0"/>
                </a:lnTo>
                <a:lnTo>
                  <a:pt x="7498080" y="0"/>
                </a:lnTo>
                <a:lnTo>
                  <a:pt x="7498080" y="2540447"/>
                </a:lnTo>
                <a:lnTo>
                  <a:pt x="0" y="2540447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Reproductor Masculino</a:t>
            </a:r>
            <a:endParaRPr lang="en-US" sz="4800" dirty="0"/>
          </a:p>
        </p:txBody>
      </p:sp>
      <p:sp>
        <p:nvSpPr>
          <p:cNvPr id="5" name="Text 3"/>
          <p:cNvSpPr/>
          <p:nvPr/>
        </p:nvSpPr>
        <p:spPr>
          <a:xfrm>
            <a:off x="380996" y="5290419"/>
            <a:ext cx="7498080" cy="457200"/>
          </a:xfrm>
          <a:custGeom>
            <a:avLst/>
            <a:gdLst/>
            <a:ahLst/>
            <a:cxnLst/>
            <a:rect l="l" t="t" r="r" b="b"/>
            <a:pathLst>
              <a:path w="7498080" h="457200">
                <a:moveTo>
                  <a:pt x="0" y="457200"/>
                </a:moveTo>
                <a:lnTo>
                  <a:pt x="0" y="0"/>
                </a:lnTo>
                <a:lnTo>
                  <a:pt x="7498080" y="0"/>
                </a:lnTo>
                <a:lnTo>
                  <a:pt x="7498080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46800" rtlCol="0" anchor="t"/>
          <a:lstStyle/>
          <a:p>
            <a:pPr marL="0" indent="0" algn="l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Análisis de la Anatomía, Función y Producción de Espermatozoides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8718505" y="660760"/>
            <a:ext cx="3473495" cy="5530128"/>
          </a:xfrm>
          <a:custGeom>
            <a:avLst/>
            <a:gdLst/>
            <a:ahLst/>
            <a:cxnLst/>
            <a:rect l="l" t="t" r="r" b="b"/>
            <a:pathLst>
              <a:path w="3473495" h="5530128">
                <a:moveTo>
                  <a:pt x="0" y="5530128"/>
                </a:moveTo>
                <a:lnTo>
                  <a:pt x="0" y="0"/>
                </a:lnTo>
                <a:lnTo>
                  <a:pt x="3473495" y="0"/>
                </a:lnTo>
                <a:lnTo>
                  <a:pt x="3473495" y="5530128"/>
                </a:lnTo>
                <a:lnTo>
                  <a:pt x="0" y="5530128"/>
                </a:lnTo>
              </a:path>
            </a:pathLst>
          </a:custGeom>
          <a:blipFill>
            <a:blip r:embed="rId3"/>
            <a:srcRect l="32065" r="32065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712155" y="660761"/>
            <a:ext cx="6350" cy="5536479"/>
          </a:xfrm>
          <a:custGeom>
            <a:avLst/>
            <a:gdLst/>
            <a:ahLst/>
            <a:cxnLst/>
            <a:rect l="l" t="t" r="r" b="b"/>
            <a:pathLst>
              <a:path w="6350" h="5536479">
                <a:moveTo>
                  <a:pt x="0" y="5536479"/>
                </a:moveTo>
                <a:lnTo>
                  <a:pt x="0" y="0"/>
                </a:lnTo>
                <a:lnTo>
                  <a:pt x="6350" y="0"/>
                </a:lnTo>
                <a:lnTo>
                  <a:pt x="6350" y="5536479"/>
                </a:lnTo>
                <a:lnTo>
                  <a:pt x="0" y="5536479"/>
                </a:lnTo>
              </a:path>
            </a:pathLst>
          </a:custGeom>
          <a:blipFill>
            <a:blip r:embed="rId4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0" y="654411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5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80997" y="6471617"/>
            <a:ext cx="5577840" cy="153888"/>
          </a:xfrm>
          <a:custGeom>
            <a:avLst/>
            <a:gdLst/>
            <a:ahLst/>
            <a:cxnLst/>
            <a:rect l="l" t="t" r="r" b="b"/>
            <a:pathLst>
              <a:path w="5577840" h="153888">
                <a:moveTo>
                  <a:pt x="0" y="153888"/>
                </a:moveTo>
                <a:lnTo>
                  <a:pt x="0" y="0"/>
                </a:lnTo>
                <a:lnTo>
                  <a:pt x="5577840" y="0"/>
                </a:lnTo>
                <a:lnTo>
                  <a:pt x="5577840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Reproductor Masculino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0" y="6190890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5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022585" y="2273451"/>
            <a:ext cx="6350" cy="3923789"/>
          </a:xfrm>
          <a:custGeom>
            <a:avLst/>
            <a:gdLst/>
            <a:ahLst/>
            <a:cxnLst/>
            <a:rect l="l" t="t" r="r" b="b"/>
            <a:pathLst>
              <a:path w="6350" h="3923789">
                <a:moveTo>
                  <a:pt x="0" y="3923789"/>
                </a:moveTo>
                <a:lnTo>
                  <a:pt x="0" y="0"/>
                </a:lnTo>
                <a:lnTo>
                  <a:pt x="6350" y="0"/>
                </a:lnTo>
                <a:lnTo>
                  <a:pt x="6350" y="3923789"/>
                </a:lnTo>
                <a:lnTo>
                  <a:pt x="0" y="3923789"/>
                </a:lnTo>
              </a:path>
            </a:pathLst>
          </a:custGeom>
          <a:blipFill>
            <a:blip r:embed="rId4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816570" y="2273451"/>
            <a:ext cx="6350" cy="3923789"/>
          </a:xfrm>
          <a:custGeom>
            <a:avLst/>
            <a:gdLst/>
            <a:ahLst/>
            <a:cxnLst/>
            <a:rect l="l" t="t" r="r" b="b"/>
            <a:pathLst>
              <a:path w="6350" h="3923789">
                <a:moveTo>
                  <a:pt x="0" y="3923789"/>
                </a:moveTo>
                <a:lnTo>
                  <a:pt x="0" y="0"/>
                </a:lnTo>
                <a:lnTo>
                  <a:pt x="6350" y="0"/>
                </a:lnTo>
                <a:lnTo>
                  <a:pt x="6350" y="3923789"/>
                </a:lnTo>
                <a:lnTo>
                  <a:pt x="0" y="3923789"/>
                </a:lnTo>
              </a:path>
            </a:pathLst>
          </a:custGeom>
          <a:blipFill>
            <a:blip r:embed="rId4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0" y="2267101"/>
            <a:ext cx="8712155" cy="6349"/>
          </a:xfrm>
          <a:custGeom>
            <a:avLst/>
            <a:gdLst/>
            <a:ahLst/>
            <a:cxnLst/>
            <a:rect l="l" t="t" r="r" b="b"/>
            <a:pathLst>
              <a:path w="8712155" h="6349">
                <a:moveTo>
                  <a:pt x="0" y="6349"/>
                </a:moveTo>
                <a:lnTo>
                  <a:pt x="0" y="0"/>
                </a:lnTo>
                <a:lnTo>
                  <a:pt x="8712155" y="0"/>
                </a:lnTo>
                <a:lnTo>
                  <a:pt x="8712155" y="6349"/>
                </a:lnTo>
                <a:lnTo>
                  <a:pt x="0" y="6349"/>
                </a:lnTo>
              </a:path>
            </a:pathLst>
          </a:custGeom>
          <a:blipFill>
            <a:blip r:embed="rId5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708980" y="654411"/>
            <a:ext cx="8968" cy="5541264"/>
          </a:xfrm>
          <a:custGeom>
            <a:avLst/>
            <a:gdLst/>
            <a:ahLst/>
            <a:cxnLst/>
            <a:rect l="l" t="t" r="r" b="b"/>
            <a:pathLst>
              <a:path w="8968" h="5541264">
                <a:moveTo>
                  <a:pt x="0" y="5541264"/>
                </a:moveTo>
                <a:lnTo>
                  <a:pt x="0" y="0"/>
                </a:lnTo>
                <a:lnTo>
                  <a:pt x="8968" y="0"/>
                </a:lnTo>
                <a:lnTo>
                  <a:pt x="8968" y="5541264"/>
                </a:lnTo>
                <a:lnTo>
                  <a:pt x="0" y="5541264"/>
                </a:lnTo>
              </a:path>
            </a:pathLst>
          </a:custGeom>
          <a:blipFill>
            <a:blip r:embed="rId4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712155" y="660761"/>
            <a:ext cx="3479782" cy="5536479"/>
          </a:xfrm>
          <a:custGeom>
            <a:avLst/>
            <a:gdLst/>
            <a:ahLst/>
            <a:cxnLst/>
            <a:rect l="l" t="t" r="r" b="b"/>
            <a:pathLst>
              <a:path w="3479782" h="5536479">
                <a:moveTo>
                  <a:pt x="1739891" y="2768240"/>
                </a:moveTo>
                <a:lnTo>
                  <a:pt x="0" y="2768240"/>
                </a:lnTo>
                <a:lnTo>
                  <a:pt x="0" y="0"/>
                </a:lnTo>
                <a:cubicBezTo>
                  <a:pt x="960915" y="0"/>
                  <a:pt x="1739891" y="1239384"/>
                  <a:pt x="1739891" y="2768240"/>
                </a:cubicBezTo>
                <a:moveTo>
                  <a:pt x="3479782" y="2768240"/>
                </a:moveTo>
                <a:lnTo>
                  <a:pt x="3479782" y="0"/>
                </a:lnTo>
                <a:cubicBezTo>
                  <a:pt x="2518873" y="0"/>
                  <a:pt x="1739891" y="1239384"/>
                  <a:pt x="1739891" y="2768240"/>
                </a:cubicBezTo>
                <a:lnTo>
                  <a:pt x="3479782" y="2768240"/>
                </a:lnTo>
                <a:moveTo>
                  <a:pt x="1739891" y="5536479"/>
                </a:moveTo>
                <a:lnTo>
                  <a:pt x="0" y="5536479"/>
                </a:lnTo>
                <a:lnTo>
                  <a:pt x="0" y="2768240"/>
                </a:lnTo>
                <a:cubicBezTo>
                  <a:pt x="960915" y="2768240"/>
                  <a:pt x="1739891" y="4007636"/>
                  <a:pt x="1739891" y="5536479"/>
                </a:cubicBezTo>
                <a:moveTo>
                  <a:pt x="1739891" y="5536479"/>
                </a:moveTo>
                <a:lnTo>
                  <a:pt x="3479782" y="5536479"/>
                </a:lnTo>
                <a:lnTo>
                  <a:pt x="3479782" y="2768240"/>
                </a:lnTo>
                <a:cubicBezTo>
                  <a:pt x="2518873" y="2768240"/>
                  <a:pt x="1739891" y="4007636"/>
                  <a:pt x="1739891" y="5536479"/>
                </a:cubicBezTo>
              </a:path>
            </a:pathLst>
          </a:custGeom>
          <a:solidFill>
            <a:srgbClr val="1E1E1E">
              <a:alpha val="10000"/>
            </a:srgbClr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380998" y="1041710"/>
            <a:ext cx="8004578" cy="969308"/>
          </a:xfrm>
          <a:custGeom>
            <a:avLst/>
            <a:gdLst/>
            <a:ahLst/>
            <a:cxnLst/>
            <a:rect l="l" t="t" r="r" b="b"/>
            <a:pathLst>
              <a:path w="8004578" h="969308">
                <a:moveTo>
                  <a:pt x="0" y="969308"/>
                </a:moveTo>
                <a:lnTo>
                  <a:pt x="0" y="0"/>
                </a:lnTo>
                <a:lnTo>
                  <a:pt x="8004578" y="0"/>
                </a:lnTo>
                <a:lnTo>
                  <a:pt x="8004578" y="969308"/>
                </a:lnTo>
                <a:lnTo>
                  <a:pt x="0" y="969308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Secreción de la Próstata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380998" y="6494090"/>
            <a:ext cx="4175125" cy="142347"/>
          </a:xfrm>
          <a:custGeom>
            <a:avLst/>
            <a:gdLst/>
            <a:ahLst/>
            <a:cxnLst/>
            <a:rect l="l" t="t" r="r" b="b"/>
            <a:pathLst>
              <a:path w="4175125" h="142347">
                <a:moveTo>
                  <a:pt x="0" y="142347"/>
                </a:moveTo>
                <a:lnTo>
                  <a:pt x="0" y="0"/>
                </a:lnTo>
                <a:lnTo>
                  <a:pt x="4175125" y="0"/>
                </a:lnTo>
                <a:lnTo>
                  <a:pt x="4175125" y="142347"/>
                </a:lnTo>
                <a:lnTo>
                  <a:pt x="0" y="142347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Reproductor Masculino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1262360" y="6480625"/>
            <a:ext cx="548579" cy="153888"/>
          </a:xfrm>
          <a:custGeom>
            <a:avLst/>
            <a:gdLst/>
            <a:ahLst/>
            <a:cxnLst/>
            <a:rect l="l" t="t" r="r" b="b"/>
            <a:pathLst>
              <a:path w="548579" h="153888">
                <a:moveTo>
                  <a:pt x="0" y="153888"/>
                </a:moveTo>
                <a:lnTo>
                  <a:pt x="0" y="0"/>
                </a:lnTo>
                <a:lnTo>
                  <a:pt x="548579" y="0"/>
                </a:lnTo>
                <a:lnTo>
                  <a:pt x="548579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380998" y="2527418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113157" y="0"/>
                </a:moveTo>
                <a:cubicBezTo>
                  <a:pt x="102725" y="0"/>
                  <a:pt x="94298" y="8428"/>
                  <a:pt x="94298" y="18860"/>
                </a:cubicBezTo>
                <a:cubicBezTo>
                  <a:pt x="83866" y="18860"/>
                  <a:pt x="75438" y="27287"/>
                  <a:pt x="75438" y="37719"/>
                </a:cubicBezTo>
                <a:lnTo>
                  <a:pt x="75438" y="169736"/>
                </a:lnTo>
                <a:cubicBezTo>
                  <a:pt x="75438" y="180167"/>
                  <a:pt x="83866" y="188595"/>
                  <a:pt x="94298" y="188595"/>
                </a:cubicBezTo>
                <a:cubicBezTo>
                  <a:pt x="94298" y="199027"/>
                  <a:pt x="102725" y="207455"/>
                  <a:pt x="113157" y="207455"/>
                </a:cubicBezTo>
                <a:lnTo>
                  <a:pt x="132017" y="207455"/>
                </a:lnTo>
                <a:cubicBezTo>
                  <a:pt x="142448" y="207455"/>
                  <a:pt x="150876" y="199027"/>
                  <a:pt x="150876" y="188595"/>
                </a:cubicBezTo>
                <a:cubicBezTo>
                  <a:pt x="161308" y="188595"/>
                  <a:pt x="169736" y="180167"/>
                  <a:pt x="169736" y="169736"/>
                </a:cubicBezTo>
                <a:lnTo>
                  <a:pt x="169736" y="37719"/>
                </a:lnTo>
                <a:cubicBezTo>
                  <a:pt x="169736" y="27287"/>
                  <a:pt x="161308" y="18860"/>
                  <a:pt x="150876" y="18860"/>
                </a:cubicBezTo>
                <a:cubicBezTo>
                  <a:pt x="150876" y="8428"/>
                  <a:pt x="142448" y="0"/>
                  <a:pt x="132017" y="0"/>
                </a:cubicBezTo>
                <a:lnTo>
                  <a:pt x="113157" y="0"/>
                </a:lnTo>
                <a:moveTo>
                  <a:pt x="103727" y="160306"/>
                </a:moveTo>
                <a:lnTo>
                  <a:pt x="103727" y="47149"/>
                </a:lnTo>
                <a:lnTo>
                  <a:pt x="141446" y="47149"/>
                </a:lnTo>
                <a:lnTo>
                  <a:pt x="141446" y="160306"/>
                </a:lnTo>
                <a:lnTo>
                  <a:pt x="103727" y="160306"/>
                </a:lnTo>
                <a:moveTo>
                  <a:pt x="14145" y="273463"/>
                </a:moveTo>
                <a:cubicBezTo>
                  <a:pt x="6306" y="273463"/>
                  <a:pt x="0" y="279769"/>
                  <a:pt x="0" y="287607"/>
                </a:cubicBezTo>
                <a:cubicBezTo>
                  <a:pt x="0" y="295446"/>
                  <a:pt x="6306" y="301752"/>
                  <a:pt x="14145" y="301752"/>
                </a:cubicBezTo>
                <a:lnTo>
                  <a:pt x="188595" y="301752"/>
                </a:lnTo>
                <a:lnTo>
                  <a:pt x="287607" y="301752"/>
                </a:lnTo>
                <a:cubicBezTo>
                  <a:pt x="295446" y="301752"/>
                  <a:pt x="301752" y="295446"/>
                  <a:pt x="301752" y="287607"/>
                </a:cubicBezTo>
                <a:cubicBezTo>
                  <a:pt x="301752" y="279769"/>
                  <a:pt x="295446" y="273463"/>
                  <a:pt x="287607" y="273463"/>
                </a:cubicBezTo>
                <a:lnTo>
                  <a:pt x="263444" y="273463"/>
                </a:lnTo>
                <a:cubicBezTo>
                  <a:pt x="286959" y="252717"/>
                  <a:pt x="301752" y="222365"/>
                  <a:pt x="301752" y="188595"/>
                </a:cubicBezTo>
                <a:cubicBezTo>
                  <a:pt x="301752" y="126123"/>
                  <a:pt x="251067" y="75438"/>
                  <a:pt x="188595" y="75438"/>
                </a:cubicBezTo>
                <a:lnTo>
                  <a:pt x="188595" y="75438"/>
                </a:lnTo>
                <a:lnTo>
                  <a:pt x="188595" y="103727"/>
                </a:lnTo>
                <a:lnTo>
                  <a:pt x="188595" y="103727"/>
                </a:lnTo>
                <a:cubicBezTo>
                  <a:pt x="235449" y="103727"/>
                  <a:pt x="273463" y="141741"/>
                  <a:pt x="273463" y="188595"/>
                </a:cubicBezTo>
                <a:cubicBezTo>
                  <a:pt x="273463" y="235449"/>
                  <a:pt x="235449" y="273463"/>
                  <a:pt x="188595" y="273463"/>
                </a:cubicBezTo>
                <a:lnTo>
                  <a:pt x="188595" y="273463"/>
                </a:lnTo>
                <a:lnTo>
                  <a:pt x="14145" y="273463"/>
                </a:lnTo>
                <a:moveTo>
                  <a:pt x="56579" y="240459"/>
                </a:moveTo>
                <a:cubicBezTo>
                  <a:pt x="56579" y="248297"/>
                  <a:pt x="62885" y="254603"/>
                  <a:pt x="70723" y="254603"/>
                </a:cubicBezTo>
                <a:lnTo>
                  <a:pt x="174450" y="254603"/>
                </a:lnTo>
                <a:cubicBezTo>
                  <a:pt x="182289" y="254603"/>
                  <a:pt x="188595" y="248297"/>
                  <a:pt x="188595" y="240459"/>
                </a:cubicBezTo>
                <a:cubicBezTo>
                  <a:pt x="188595" y="232620"/>
                  <a:pt x="182289" y="226314"/>
                  <a:pt x="174450" y="226314"/>
                </a:cubicBezTo>
                <a:lnTo>
                  <a:pt x="70723" y="226314"/>
                </a:lnTo>
                <a:cubicBezTo>
                  <a:pt x="62885" y="226314"/>
                  <a:pt x="56579" y="232620"/>
                  <a:pt x="56579" y="240459"/>
                </a:cubicBezTo>
              </a:path>
            </a:pathLst>
          </a:custGeom>
          <a:solidFill>
            <a:srgbClr val="1E1E1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173283" y="2527418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0" y="33004"/>
                </a:moveTo>
                <a:cubicBezTo>
                  <a:pt x="0" y="25166"/>
                  <a:pt x="6306" y="18859"/>
                  <a:pt x="14145" y="18859"/>
                </a:cubicBezTo>
                <a:lnTo>
                  <a:pt x="33004" y="18859"/>
                </a:lnTo>
                <a:lnTo>
                  <a:pt x="99012" y="18859"/>
                </a:lnTo>
                <a:lnTo>
                  <a:pt x="117872" y="18859"/>
                </a:lnTo>
                <a:cubicBezTo>
                  <a:pt x="125710" y="18859"/>
                  <a:pt x="132017" y="25166"/>
                  <a:pt x="132017" y="33004"/>
                </a:cubicBezTo>
                <a:cubicBezTo>
                  <a:pt x="132017" y="40843"/>
                  <a:pt x="125710" y="47149"/>
                  <a:pt x="117872" y="47149"/>
                </a:cubicBezTo>
                <a:lnTo>
                  <a:pt x="113157" y="47149"/>
                </a:lnTo>
                <a:lnTo>
                  <a:pt x="113157" y="235744"/>
                </a:lnTo>
                <a:cubicBezTo>
                  <a:pt x="113157" y="261793"/>
                  <a:pt x="92058" y="282893"/>
                  <a:pt x="66008" y="282893"/>
                </a:cubicBezTo>
                <a:cubicBezTo>
                  <a:pt x="39959" y="282893"/>
                  <a:pt x="18860" y="261793"/>
                  <a:pt x="18860" y="235744"/>
                </a:cubicBezTo>
                <a:lnTo>
                  <a:pt x="18860" y="47149"/>
                </a:lnTo>
                <a:lnTo>
                  <a:pt x="14145" y="47149"/>
                </a:lnTo>
                <a:cubicBezTo>
                  <a:pt x="6306" y="47149"/>
                  <a:pt x="0" y="40843"/>
                  <a:pt x="0" y="33004"/>
                </a:cubicBezTo>
                <a:lnTo>
                  <a:pt x="0" y="33004"/>
                </a:lnTo>
                <a:moveTo>
                  <a:pt x="47149" y="47149"/>
                </a:moveTo>
                <a:lnTo>
                  <a:pt x="47149" y="150876"/>
                </a:lnTo>
                <a:lnTo>
                  <a:pt x="84868" y="150876"/>
                </a:lnTo>
                <a:lnTo>
                  <a:pt x="84868" y="47149"/>
                </a:lnTo>
                <a:lnTo>
                  <a:pt x="47149" y="47149"/>
                </a:lnTo>
                <a:moveTo>
                  <a:pt x="169736" y="33004"/>
                </a:moveTo>
                <a:cubicBezTo>
                  <a:pt x="169736" y="25166"/>
                  <a:pt x="176042" y="18859"/>
                  <a:pt x="183880" y="18859"/>
                </a:cubicBezTo>
                <a:lnTo>
                  <a:pt x="202740" y="18859"/>
                </a:lnTo>
                <a:lnTo>
                  <a:pt x="268748" y="18859"/>
                </a:lnTo>
                <a:lnTo>
                  <a:pt x="287607" y="18859"/>
                </a:lnTo>
                <a:cubicBezTo>
                  <a:pt x="295446" y="18859"/>
                  <a:pt x="301752" y="25166"/>
                  <a:pt x="301752" y="33004"/>
                </a:cubicBezTo>
                <a:cubicBezTo>
                  <a:pt x="301752" y="40843"/>
                  <a:pt x="295446" y="47149"/>
                  <a:pt x="287607" y="47149"/>
                </a:cubicBezTo>
                <a:lnTo>
                  <a:pt x="282893" y="47149"/>
                </a:lnTo>
                <a:lnTo>
                  <a:pt x="282893" y="235744"/>
                </a:lnTo>
                <a:cubicBezTo>
                  <a:pt x="282893" y="261793"/>
                  <a:pt x="261793" y="282893"/>
                  <a:pt x="235744" y="282893"/>
                </a:cubicBezTo>
                <a:cubicBezTo>
                  <a:pt x="209694" y="282893"/>
                  <a:pt x="188595" y="261793"/>
                  <a:pt x="188595" y="235744"/>
                </a:cubicBezTo>
                <a:lnTo>
                  <a:pt x="188595" y="47149"/>
                </a:lnTo>
                <a:lnTo>
                  <a:pt x="183880" y="47149"/>
                </a:lnTo>
                <a:cubicBezTo>
                  <a:pt x="176042" y="47149"/>
                  <a:pt x="169736" y="40843"/>
                  <a:pt x="169736" y="33004"/>
                </a:cubicBezTo>
                <a:lnTo>
                  <a:pt x="169736" y="33004"/>
                </a:lnTo>
                <a:moveTo>
                  <a:pt x="216884" y="47149"/>
                </a:moveTo>
                <a:lnTo>
                  <a:pt x="216884" y="150876"/>
                </a:lnTo>
                <a:lnTo>
                  <a:pt x="254603" y="150876"/>
                </a:lnTo>
                <a:lnTo>
                  <a:pt x="254603" y="47149"/>
                </a:lnTo>
                <a:lnTo>
                  <a:pt x="216884" y="47149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6031508" y="2527418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150876" y="273463"/>
                </a:moveTo>
                <a:cubicBezTo>
                  <a:pt x="104022" y="273463"/>
                  <a:pt x="66008" y="235449"/>
                  <a:pt x="66008" y="188595"/>
                </a:cubicBezTo>
                <a:cubicBezTo>
                  <a:pt x="66008" y="180933"/>
                  <a:pt x="69014" y="168851"/>
                  <a:pt x="76027" y="152585"/>
                </a:cubicBezTo>
                <a:cubicBezTo>
                  <a:pt x="82805" y="136908"/>
                  <a:pt x="92294" y="119699"/>
                  <a:pt x="102843" y="102666"/>
                </a:cubicBezTo>
                <a:cubicBezTo>
                  <a:pt x="119935" y="75084"/>
                  <a:pt x="138794" y="49506"/>
                  <a:pt x="150876" y="33711"/>
                </a:cubicBezTo>
                <a:cubicBezTo>
                  <a:pt x="162958" y="49447"/>
                  <a:pt x="181876" y="75085"/>
                  <a:pt x="198909" y="102666"/>
                </a:cubicBezTo>
                <a:cubicBezTo>
                  <a:pt x="209458" y="119699"/>
                  <a:pt x="218947" y="136849"/>
                  <a:pt x="225724" y="152585"/>
                </a:cubicBezTo>
                <a:cubicBezTo>
                  <a:pt x="232738" y="168851"/>
                  <a:pt x="235744" y="180992"/>
                  <a:pt x="235744" y="188595"/>
                </a:cubicBezTo>
                <a:cubicBezTo>
                  <a:pt x="235744" y="235449"/>
                  <a:pt x="197730" y="273463"/>
                  <a:pt x="150876" y="273463"/>
                </a:cubicBezTo>
                <a:lnTo>
                  <a:pt x="150876" y="273463"/>
                </a:lnTo>
                <a:moveTo>
                  <a:pt x="37719" y="188595"/>
                </a:moveTo>
                <a:cubicBezTo>
                  <a:pt x="37719" y="251067"/>
                  <a:pt x="88404" y="301752"/>
                  <a:pt x="150876" y="301752"/>
                </a:cubicBezTo>
                <a:cubicBezTo>
                  <a:pt x="213348" y="301752"/>
                  <a:pt x="264033" y="251067"/>
                  <a:pt x="264033" y="188595"/>
                </a:cubicBezTo>
                <a:cubicBezTo>
                  <a:pt x="264033" y="134845"/>
                  <a:pt x="187298" y="34006"/>
                  <a:pt x="165846" y="6896"/>
                </a:cubicBezTo>
                <a:cubicBezTo>
                  <a:pt x="162310" y="2475"/>
                  <a:pt x="157064" y="0"/>
                  <a:pt x="151406" y="0"/>
                </a:cubicBezTo>
                <a:lnTo>
                  <a:pt x="150346" y="0"/>
                </a:lnTo>
                <a:cubicBezTo>
                  <a:pt x="144688" y="0"/>
                  <a:pt x="139442" y="2475"/>
                  <a:pt x="135906" y="6896"/>
                </a:cubicBezTo>
                <a:cubicBezTo>
                  <a:pt x="114454" y="34006"/>
                  <a:pt x="37719" y="134845"/>
                  <a:pt x="37719" y="188595"/>
                </a:cubicBezTo>
                <a:lnTo>
                  <a:pt x="37719" y="188595"/>
                </a:lnTo>
                <a:moveTo>
                  <a:pt x="122587" y="183880"/>
                </a:moveTo>
                <a:cubicBezTo>
                  <a:pt x="122587" y="176042"/>
                  <a:pt x="116281" y="169736"/>
                  <a:pt x="108442" y="169736"/>
                </a:cubicBezTo>
                <a:cubicBezTo>
                  <a:pt x="100604" y="169736"/>
                  <a:pt x="94298" y="176042"/>
                  <a:pt x="94298" y="183880"/>
                </a:cubicBezTo>
                <a:cubicBezTo>
                  <a:pt x="94298" y="217709"/>
                  <a:pt x="121762" y="245174"/>
                  <a:pt x="155591" y="245174"/>
                </a:cubicBezTo>
                <a:cubicBezTo>
                  <a:pt x="163429" y="245174"/>
                  <a:pt x="169736" y="238867"/>
                  <a:pt x="169736" y="231029"/>
                </a:cubicBezTo>
                <a:cubicBezTo>
                  <a:pt x="169736" y="223190"/>
                  <a:pt x="163429" y="216884"/>
                  <a:pt x="155591" y="216884"/>
                </a:cubicBezTo>
                <a:cubicBezTo>
                  <a:pt x="137380" y="216884"/>
                  <a:pt x="122587" y="202091"/>
                  <a:pt x="122587" y="183880"/>
                </a:cubicBezTo>
                <a:lnTo>
                  <a:pt x="122587" y="183880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380999" y="2967586"/>
            <a:ext cx="2468880" cy="309783"/>
          </a:xfrm>
          <a:custGeom>
            <a:avLst/>
            <a:gdLst/>
            <a:ahLst/>
            <a:cxnLst/>
            <a:rect l="l" t="t" r="r" b="b"/>
            <a:pathLst>
              <a:path w="2468880" h="309783">
                <a:moveTo>
                  <a:pt x="0" y="309783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Líquido Alcalino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80999" y="3393621"/>
            <a:ext cx="2468880" cy="2651760"/>
          </a:xfrm>
          <a:custGeom>
            <a:avLst/>
            <a:gdLst/>
            <a:ahLst/>
            <a:cxnLst/>
            <a:rect l="l" t="t" r="r" b="b"/>
            <a:pathLst>
              <a:path w="2468880" h="2651760">
                <a:moveTo>
                  <a:pt x="0" y="2651760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2651760"/>
                </a:lnTo>
                <a:lnTo>
                  <a:pt x="0" y="2651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próstata secreta un líquido alcalino que es esencial para el semen.</a:t>
            </a:r>
            <a:endParaRPr lang="en-US" sz="12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Este líquido ayuda a neutralizar la acidez del tracto reproductivo femenino.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173284" y="2967586"/>
            <a:ext cx="2468880" cy="309783"/>
          </a:xfrm>
          <a:custGeom>
            <a:avLst/>
            <a:gdLst/>
            <a:ahLst/>
            <a:cxnLst/>
            <a:rect l="l" t="t" r="r" b="b"/>
            <a:pathLst>
              <a:path w="2468880" h="309783">
                <a:moveTo>
                  <a:pt x="0" y="309783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Componente del Semen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173284" y="3393621"/>
            <a:ext cx="2468880" cy="2651760"/>
          </a:xfrm>
          <a:custGeom>
            <a:avLst/>
            <a:gdLst/>
            <a:ahLst/>
            <a:cxnLst/>
            <a:rect l="l" t="t" r="r" b="b"/>
            <a:pathLst>
              <a:path w="2468880" h="2651760">
                <a:moveTo>
                  <a:pt x="0" y="2651760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2651760"/>
                </a:lnTo>
                <a:lnTo>
                  <a:pt x="0" y="2651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líquido prostático es un componente importante del semen.</a:t>
            </a:r>
            <a:endParaRPr lang="en-US" sz="12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Contribuye a la formación de un medio adecuado para la fertilización.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095968" y="2856192"/>
            <a:ext cx="2468880" cy="309783"/>
          </a:xfrm>
          <a:custGeom>
            <a:avLst/>
            <a:gdLst/>
            <a:ahLst/>
            <a:cxnLst/>
            <a:rect l="l" t="t" r="r" b="b"/>
            <a:pathLst>
              <a:path w="2468880" h="309783">
                <a:moveTo>
                  <a:pt x="0" y="309783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Movilidad de Espermatozoides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031509" y="3393621"/>
            <a:ext cx="2468880" cy="2651760"/>
          </a:xfrm>
          <a:custGeom>
            <a:avLst/>
            <a:gdLst/>
            <a:ahLst/>
            <a:cxnLst/>
            <a:rect l="l" t="t" r="r" b="b"/>
            <a:pathLst>
              <a:path w="2468880" h="2651760">
                <a:moveTo>
                  <a:pt x="0" y="2651760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2651760"/>
                </a:lnTo>
                <a:lnTo>
                  <a:pt x="0" y="2651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líquido prostático favorece la </a:t>
            </a:r>
            <a:r>
              <a:rPr lang="en-US" sz="12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movilidad</a:t>
            </a: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</a:t>
            </a: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espermatozoides</a:t>
            </a: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2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Esto</a:t>
            </a: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es crucial para </a:t>
            </a:r>
            <a:r>
              <a:rPr lang="en-US" sz="12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aumentar</a:t>
            </a: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las </a:t>
            </a:r>
            <a:r>
              <a:rPr lang="en-US" sz="12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posibilidades</a:t>
            </a: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fecundación</a:t>
            </a: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10896539" y="6010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1530597"/>
            <a:ext cx="12191937" cy="6350"/>
          </a:xfrm>
          <a:custGeom>
            <a:avLst/>
            <a:gdLst/>
            <a:ahLst/>
            <a:cxnLst/>
            <a:rect l="l" t="t" r="r" b="b"/>
            <a:pathLst>
              <a:path w="12191937" h="6350">
                <a:moveTo>
                  <a:pt x="0" y="6350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50"/>
                </a:lnTo>
                <a:lnTo>
                  <a:pt x="0" y="6350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8133465" y="4002940"/>
            <a:ext cx="1188720" cy="2003859"/>
          </a:xfrm>
          <a:custGeom>
            <a:avLst/>
            <a:gdLst/>
            <a:ahLst/>
            <a:cxnLst/>
            <a:rect l="l" t="t" r="r" b="b"/>
            <a:pathLst>
              <a:path w="1188720" h="2003859">
                <a:moveTo>
                  <a:pt x="594360" y="0"/>
                </a:moveTo>
                <a:lnTo>
                  <a:pt x="0" y="0"/>
                </a:lnTo>
                <a:lnTo>
                  <a:pt x="594360" y="1001930"/>
                </a:lnTo>
                <a:lnTo>
                  <a:pt x="0" y="1001930"/>
                </a:lnTo>
                <a:lnTo>
                  <a:pt x="594360" y="2003859"/>
                </a:lnTo>
                <a:lnTo>
                  <a:pt x="1188720" y="2003859"/>
                </a:lnTo>
                <a:lnTo>
                  <a:pt x="594360" y="1001930"/>
                </a:lnTo>
                <a:lnTo>
                  <a:pt x="1188720" y="1001930"/>
                </a:lnTo>
                <a:lnTo>
                  <a:pt x="594360" y="0"/>
                </a:lnTo>
              </a:path>
            </a:pathLst>
          </a:custGeom>
          <a:solidFill>
            <a:srgbClr val="1E1E1E">
              <a:alpha val="10000"/>
            </a:srgbClr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9377842" y="4002940"/>
            <a:ext cx="1188720" cy="2003859"/>
          </a:xfrm>
          <a:custGeom>
            <a:avLst/>
            <a:gdLst/>
            <a:ahLst/>
            <a:cxnLst/>
            <a:rect l="l" t="t" r="r" b="b"/>
            <a:pathLst>
              <a:path w="1188720" h="2003859">
                <a:moveTo>
                  <a:pt x="594360" y="0"/>
                </a:moveTo>
                <a:lnTo>
                  <a:pt x="0" y="0"/>
                </a:lnTo>
                <a:lnTo>
                  <a:pt x="594360" y="1001930"/>
                </a:lnTo>
                <a:lnTo>
                  <a:pt x="0" y="1001930"/>
                </a:lnTo>
                <a:lnTo>
                  <a:pt x="594360" y="2003859"/>
                </a:lnTo>
                <a:lnTo>
                  <a:pt x="1188720" y="2003859"/>
                </a:lnTo>
                <a:lnTo>
                  <a:pt x="594360" y="1001930"/>
                </a:lnTo>
                <a:lnTo>
                  <a:pt x="1188720" y="1001930"/>
                </a:lnTo>
                <a:lnTo>
                  <a:pt x="594360" y="0"/>
                </a:lnTo>
              </a:path>
            </a:pathLst>
          </a:custGeom>
          <a:solidFill>
            <a:srgbClr val="1E1E1E">
              <a:alpha val="10000"/>
            </a:srgbClr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0622218" y="4002940"/>
            <a:ext cx="1188720" cy="2003859"/>
          </a:xfrm>
          <a:custGeom>
            <a:avLst/>
            <a:gdLst/>
            <a:ahLst/>
            <a:cxnLst/>
            <a:rect l="l" t="t" r="r" b="b"/>
            <a:pathLst>
              <a:path w="1188720" h="2003859">
                <a:moveTo>
                  <a:pt x="594360" y="0"/>
                </a:moveTo>
                <a:lnTo>
                  <a:pt x="0" y="0"/>
                </a:lnTo>
                <a:lnTo>
                  <a:pt x="594360" y="1001930"/>
                </a:lnTo>
                <a:lnTo>
                  <a:pt x="0" y="1001930"/>
                </a:lnTo>
                <a:lnTo>
                  <a:pt x="594360" y="2003859"/>
                </a:lnTo>
                <a:lnTo>
                  <a:pt x="1188720" y="2003859"/>
                </a:lnTo>
                <a:lnTo>
                  <a:pt x="594360" y="1001930"/>
                </a:lnTo>
                <a:lnTo>
                  <a:pt x="1188720" y="1001930"/>
                </a:lnTo>
                <a:lnTo>
                  <a:pt x="594360" y="0"/>
                </a:lnTo>
              </a:path>
            </a:pathLst>
          </a:custGeom>
          <a:solidFill>
            <a:srgbClr val="1E1E1E">
              <a:alpha val="10000"/>
            </a:srgbClr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 flipH="1" flipV="1">
            <a:off x="4256264" y="233312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161616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 flipH="1" flipV="1">
            <a:off x="8133465" y="233312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161616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 flipH="1" flipV="1">
            <a:off x="380030" y="4541418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161616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 flipH="1" flipV="1">
            <a:off x="4256264" y="4541418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161616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 flipH="1" flipV="1">
            <a:off x="380030" y="233312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161616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380998" y="6494090"/>
            <a:ext cx="4175125" cy="142347"/>
          </a:xfrm>
          <a:custGeom>
            <a:avLst/>
            <a:gdLst/>
            <a:ahLst/>
            <a:cxnLst/>
            <a:rect l="l" t="t" r="r" b="b"/>
            <a:pathLst>
              <a:path w="4175125" h="142347">
                <a:moveTo>
                  <a:pt x="0" y="142347"/>
                </a:moveTo>
                <a:lnTo>
                  <a:pt x="0" y="0"/>
                </a:lnTo>
                <a:lnTo>
                  <a:pt x="4175125" y="0"/>
                </a:lnTo>
                <a:lnTo>
                  <a:pt x="4175125" y="142347"/>
                </a:lnTo>
                <a:lnTo>
                  <a:pt x="0" y="142347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Reproductor Masculino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11262360" y="6480625"/>
            <a:ext cx="548579" cy="153888"/>
          </a:xfrm>
          <a:custGeom>
            <a:avLst/>
            <a:gdLst/>
            <a:ahLst/>
            <a:cxnLst/>
            <a:rect l="l" t="t" r="r" b="b"/>
            <a:pathLst>
              <a:path w="548579" h="153888">
                <a:moveTo>
                  <a:pt x="0" y="153888"/>
                </a:moveTo>
                <a:lnTo>
                  <a:pt x="0" y="0"/>
                </a:lnTo>
                <a:lnTo>
                  <a:pt x="548579" y="0"/>
                </a:lnTo>
                <a:lnTo>
                  <a:pt x="548579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10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380997" y="919436"/>
            <a:ext cx="11429941" cy="469839"/>
          </a:xfrm>
          <a:custGeom>
            <a:avLst/>
            <a:gdLst/>
            <a:ahLst/>
            <a:cxnLst/>
            <a:rect l="l" t="t" r="r" b="b"/>
            <a:pathLst>
              <a:path w="11429941" h="469839">
                <a:moveTo>
                  <a:pt x="0" y="469839"/>
                </a:moveTo>
                <a:lnTo>
                  <a:pt x="0" y="0"/>
                </a:lnTo>
                <a:lnTo>
                  <a:pt x="11429941" y="0"/>
                </a:lnTo>
                <a:lnTo>
                  <a:pt x="11429941" y="469839"/>
                </a:lnTo>
                <a:lnTo>
                  <a:pt x="0" y="469839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Conclusión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4451391" y="4184348"/>
            <a:ext cx="3474720" cy="1828800"/>
          </a:xfrm>
          <a:custGeom>
            <a:avLst/>
            <a:gdLst/>
            <a:ahLst/>
            <a:cxnLst/>
            <a:rect l="l" t="t" r="r" b="b"/>
            <a:pathLst>
              <a:path w="3474720" h="1828800">
                <a:moveTo>
                  <a:pt x="0" y="182880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828800"/>
                </a:lnTo>
                <a:lnTo>
                  <a:pt x="0" y="1828800"/>
                </a:lnTo>
              </a:path>
            </a:pathLst>
          </a:custGeom>
          <a:solidFill>
            <a:srgbClr val="FFFFFF"/>
          </a:solidFill>
          <a:ln w="9525">
            <a:solidFill>
              <a:srgbClr val="D2D2D2"/>
            </a:solidFill>
          </a:ln>
        </p:spPr>
        <p:txBody>
          <a:bodyPr wrap="square" lIns="91440" tIns="457200" rIns="9144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próstata secreta un líquido alcalino que forma parte del semen y ayuda a la movilidad de los espermatozoides. Su aumento de tamaño en la adultez puede causar problemas urinarios.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257231" y="4002940"/>
            <a:ext cx="3383280" cy="548640"/>
          </a:xfrm>
          <a:custGeom>
            <a:avLst/>
            <a:gdLst/>
            <a:ahLst/>
            <a:cxnLst/>
            <a:rect l="l" t="t" r="r" b="b"/>
            <a:pathLst>
              <a:path w="3383280" h="548640">
                <a:moveTo>
                  <a:pt x="0" y="5486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548640"/>
                </a:lnTo>
                <a:lnTo>
                  <a:pt x="0" y="548640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Próstata</a:t>
            </a:r>
            <a:endParaRPr lang="en-US" sz="1600" b="1" dirty="0"/>
          </a:p>
        </p:txBody>
      </p:sp>
      <p:sp>
        <p:nvSpPr>
          <p:cNvPr id="19" name="Text 17"/>
          <p:cNvSpPr/>
          <p:nvPr/>
        </p:nvSpPr>
        <p:spPr>
          <a:xfrm>
            <a:off x="582783" y="4184348"/>
            <a:ext cx="3474720" cy="1828800"/>
          </a:xfrm>
          <a:custGeom>
            <a:avLst/>
            <a:gdLst/>
            <a:ahLst/>
            <a:cxnLst/>
            <a:rect l="l" t="t" r="r" b="b"/>
            <a:pathLst>
              <a:path w="3474720" h="1828800">
                <a:moveTo>
                  <a:pt x="0" y="182880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828800"/>
                </a:lnTo>
                <a:lnTo>
                  <a:pt x="0" y="1828800"/>
                </a:lnTo>
              </a:path>
            </a:pathLst>
          </a:custGeom>
          <a:solidFill>
            <a:srgbClr val="FFFFFF"/>
          </a:solidFill>
          <a:ln w="9525">
            <a:solidFill>
              <a:srgbClr val="D2D2D2"/>
            </a:solidFill>
          </a:ln>
        </p:spPr>
        <p:txBody>
          <a:bodyPr wrap="square" lIns="91440" tIns="457200" rIns="9144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epidídimo almacena y madura los espermatozoides, permitiendo su desarrollo antes de la eyaculación. Se compone de tres partes: cabeza, cuerpo y cola.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80997" y="4002940"/>
            <a:ext cx="3383280" cy="548640"/>
          </a:xfrm>
          <a:custGeom>
            <a:avLst/>
            <a:gdLst/>
            <a:ahLst/>
            <a:cxnLst/>
            <a:rect l="l" t="t" r="r" b="b"/>
            <a:pathLst>
              <a:path w="3383280" h="548640">
                <a:moveTo>
                  <a:pt x="0" y="5486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548640"/>
                </a:lnTo>
                <a:lnTo>
                  <a:pt x="0" y="548640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Epidídimo</a:t>
            </a:r>
            <a:endParaRPr lang="en-US" sz="1600" b="1" dirty="0"/>
          </a:p>
        </p:txBody>
      </p:sp>
      <p:sp>
        <p:nvSpPr>
          <p:cNvPr id="21" name="Text 19"/>
          <p:cNvSpPr/>
          <p:nvPr/>
        </p:nvSpPr>
        <p:spPr>
          <a:xfrm>
            <a:off x="8336218" y="1976052"/>
            <a:ext cx="3474720" cy="1828800"/>
          </a:xfrm>
          <a:custGeom>
            <a:avLst/>
            <a:gdLst/>
            <a:ahLst/>
            <a:cxnLst/>
            <a:rect l="l" t="t" r="r" b="b"/>
            <a:pathLst>
              <a:path w="3474720" h="1828800">
                <a:moveTo>
                  <a:pt x="0" y="182880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828800"/>
                </a:lnTo>
                <a:lnTo>
                  <a:pt x="0" y="1828800"/>
                </a:lnTo>
              </a:path>
            </a:pathLst>
          </a:custGeom>
          <a:solidFill>
            <a:srgbClr val="FFFFFF"/>
          </a:solidFill>
          <a:ln w="9525">
            <a:solidFill>
              <a:srgbClr val="D2D2D2"/>
            </a:solidFill>
          </a:ln>
        </p:spPr>
        <p:txBody>
          <a:bodyPr wrap="square" lIns="91440" tIns="457200" rIns="9144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testículos producen espermatozoides y testosterona, y están organizados en lobulillos donde ocurre la espermatogénesis. Son esenciales para la fertilidad masculina.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8134432" y="1794644"/>
            <a:ext cx="3383280" cy="548640"/>
          </a:xfrm>
          <a:custGeom>
            <a:avLst/>
            <a:gdLst/>
            <a:ahLst/>
            <a:cxnLst/>
            <a:rect l="l" t="t" r="r" b="b"/>
            <a:pathLst>
              <a:path w="3383280" h="548640">
                <a:moveTo>
                  <a:pt x="0" y="5486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548640"/>
                </a:lnTo>
                <a:lnTo>
                  <a:pt x="0" y="548640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Testículos</a:t>
            </a:r>
            <a:endParaRPr lang="en-US" sz="1600" b="1" dirty="0"/>
          </a:p>
        </p:txBody>
      </p:sp>
      <p:sp>
        <p:nvSpPr>
          <p:cNvPr id="23" name="Text 21"/>
          <p:cNvSpPr/>
          <p:nvPr/>
        </p:nvSpPr>
        <p:spPr>
          <a:xfrm>
            <a:off x="4459501" y="1976052"/>
            <a:ext cx="3474720" cy="1828800"/>
          </a:xfrm>
          <a:custGeom>
            <a:avLst/>
            <a:gdLst/>
            <a:ahLst/>
            <a:cxnLst/>
            <a:rect l="l" t="t" r="r" b="b"/>
            <a:pathLst>
              <a:path w="3474720" h="1828800">
                <a:moveTo>
                  <a:pt x="0" y="182880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828800"/>
                </a:lnTo>
                <a:lnTo>
                  <a:pt x="0" y="1828800"/>
                </a:lnTo>
              </a:path>
            </a:pathLst>
          </a:custGeom>
          <a:solidFill>
            <a:srgbClr val="FFFFFF"/>
          </a:solidFill>
          <a:ln w="9525">
            <a:solidFill>
              <a:srgbClr val="D2D2D2"/>
            </a:solidFill>
          </a:ln>
        </p:spPr>
        <p:txBody>
          <a:bodyPr wrap="square" lIns="91440" tIns="457200" rIns="9144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escroto protege los testículos y regula su temperatura para la producción de espermatozoides. Su estructura muscular ayuda a mantener la temperatura adecuada.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4257231" y="1794644"/>
            <a:ext cx="3383280" cy="548640"/>
          </a:xfrm>
          <a:custGeom>
            <a:avLst/>
            <a:gdLst/>
            <a:ahLst/>
            <a:cxnLst/>
            <a:rect l="l" t="t" r="r" b="b"/>
            <a:pathLst>
              <a:path w="3383280" h="548640">
                <a:moveTo>
                  <a:pt x="0" y="5486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548640"/>
                </a:lnTo>
                <a:lnTo>
                  <a:pt x="0" y="548640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Escroto</a:t>
            </a:r>
            <a:endParaRPr lang="en-US" sz="1600" b="1" dirty="0"/>
          </a:p>
        </p:txBody>
      </p:sp>
      <p:sp>
        <p:nvSpPr>
          <p:cNvPr id="25" name="Text 23"/>
          <p:cNvSpPr/>
          <p:nvPr/>
        </p:nvSpPr>
        <p:spPr>
          <a:xfrm>
            <a:off x="582783" y="1976052"/>
            <a:ext cx="3474720" cy="1828800"/>
          </a:xfrm>
          <a:custGeom>
            <a:avLst/>
            <a:gdLst/>
            <a:ahLst/>
            <a:cxnLst/>
            <a:rect l="l" t="t" r="r" b="b"/>
            <a:pathLst>
              <a:path w="3474720" h="1828800">
                <a:moveTo>
                  <a:pt x="0" y="182880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828800"/>
                </a:lnTo>
                <a:lnTo>
                  <a:pt x="0" y="1828800"/>
                </a:lnTo>
              </a:path>
            </a:pathLst>
          </a:custGeom>
          <a:solidFill>
            <a:srgbClr val="FFFFFF"/>
          </a:solidFill>
          <a:ln w="9525">
            <a:solidFill>
              <a:srgbClr val="D2D2D2"/>
            </a:solidFill>
          </a:ln>
        </p:spPr>
        <p:txBody>
          <a:bodyPr wrap="square" lIns="91440" tIns="457200" rIns="9144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pene es el órgano masculino que permite la copulación y la excreción de orina. Durante la erección, se llena de sangre, lo que le da rigidez.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80997" y="1794644"/>
            <a:ext cx="3383280" cy="548640"/>
          </a:xfrm>
          <a:custGeom>
            <a:avLst/>
            <a:gdLst/>
            <a:ahLst/>
            <a:cxnLst/>
            <a:rect l="l" t="t" r="r" b="b"/>
            <a:pathLst>
              <a:path w="3383280" h="548640">
                <a:moveTo>
                  <a:pt x="0" y="5486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548640"/>
                </a:lnTo>
                <a:lnTo>
                  <a:pt x="0" y="548640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Pene</a:t>
            </a:r>
            <a:endParaRPr lang="en-US" sz="1600" b="1" dirty="0"/>
          </a:p>
        </p:txBody>
      </p:sp>
      <p:sp>
        <p:nvSpPr>
          <p:cNvPr id="27" name="Text 25"/>
          <p:cNvSpPr/>
          <p:nvPr/>
        </p:nvSpPr>
        <p:spPr>
          <a:xfrm>
            <a:off x="10896539" y="6010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3422651"/>
            <a:ext cx="6095968" cy="6349"/>
          </a:xfrm>
          <a:custGeom>
            <a:avLst/>
            <a:gdLst/>
            <a:ahLst/>
            <a:cxnLst/>
            <a:rect l="l" t="t" r="r" b="b"/>
            <a:pathLst>
              <a:path w="6095968" h="6349">
                <a:moveTo>
                  <a:pt x="0" y="6349"/>
                </a:moveTo>
                <a:lnTo>
                  <a:pt x="0" y="0"/>
                </a:lnTo>
                <a:lnTo>
                  <a:pt x="6095968" y="0"/>
                </a:lnTo>
                <a:lnTo>
                  <a:pt x="6095968" y="6349"/>
                </a:lnTo>
                <a:lnTo>
                  <a:pt x="0" y="6349"/>
                </a:lnTo>
              </a:path>
            </a:pathLst>
          </a:custGeom>
          <a:blipFill>
            <a:blip r:embed="rId4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80998" y="1041710"/>
            <a:ext cx="5459113" cy="1932984"/>
          </a:xfrm>
          <a:custGeom>
            <a:avLst/>
            <a:gdLst/>
            <a:ahLst/>
            <a:cxnLst/>
            <a:rect l="l" t="t" r="r" b="b"/>
            <a:pathLst>
              <a:path w="5459113" h="1932984">
                <a:moveTo>
                  <a:pt x="0" y="1932984"/>
                </a:moveTo>
                <a:lnTo>
                  <a:pt x="0" y="0"/>
                </a:lnTo>
                <a:lnTo>
                  <a:pt x="5459113" y="0"/>
                </a:lnTo>
                <a:lnTo>
                  <a:pt x="5459113" y="1932984"/>
                </a:lnTo>
                <a:lnTo>
                  <a:pt x="0" y="1932984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Introducción al Sistema Reproductor Masculino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0" y="3429000"/>
            <a:ext cx="6095968" cy="2761888"/>
          </a:xfrm>
          <a:custGeom>
            <a:avLst/>
            <a:gdLst/>
            <a:ahLst/>
            <a:cxnLst/>
            <a:rect l="l" t="t" r="r" b="b"/>
            <a:pathLst>
              <a:path w="6095968" h="2761888">
                <a:moveTo>
                  <a:pt x="0" y="2761888"/>
                </a:moveTo>
                <a:lnTo>
                  <a:pt x="0" y="0"/>
                </a:lnTo>
                <a:lnTo>
                  <a:pt x="6095968" y="0"/>
                </a:lnTo>
                <a:lnTo>
                  <a:pt x="6095968" y="2761888"/>
                </a:lnTo>
                <a:lnTo>
                  <a:pt x="0" y="2761888"/>
                </a:lnTo>
              </a:path>
            </a:pathLst>
          </a:custGeom>
          <a:blipFill>
            <a:blip r:embed="rId5"/>
            <a:srcRect t="10333" b="10333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80997" y="6494090"/>
            <a:ext cx="6400800" cy="142347"/>
          </a:xfrm>
          <a:custGeom>
            <a:avLst/>
            <a:gdLst/>
            <a:ahLst/>
            <a:cxnLst/>
            <a:rect l="l" t="t" r="r" b="b"/>
            <a:pathLst>
              <a:path w="6400800" h="142347">
                <a:moveTo>
                  <a:pt x="0" y="142347"/>
                </a:moveTo>
                <a:lnTo>
                  <a:pt x="0" y="0"/>
                </a:lnTo>
                <a:lnTo>
                  <a:pt x="6400800" y="0"/>
                </a:lnTo>
                <a:lnTo>
                  <a:pt x="6400800" y="142347"/>
                </a:lnTo>
                <a:lnTo>
                  <a:pt x="0" y="142347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Reproductor Masculino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11262360" y="6480625"/>
            <a:ext cx="548579" cy="153888"/>
          </a:xfrm>
          <a:custGeom>
            <a:avLst/>
            <a:gdLst/>
            <a:ahLst/>
            <a:cxnLst/>
            <a:rect l="l" t="t" r="r" b="b"/>
            <a:pathLst>
              <a:path w="548579" h="153888">
                <a:moveTo>
                  <a:pt x="0" y="153888"/>
                </a:moveTo>
                <a:lnTo>
                  <a:pt x="0" y="0"/>
                </a:lnTo>
                <a:lnTo>
                  <a:pt x="548579" y="0"/>
                </a:lnTo>
                <a:lnTo>
                  <a:pt x="548579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424940" y="1453617"/>
            <a:ext cx="5482544" cy="4489655"/>
          </a:xfrm>
          <a:custGeom>
            <a:avLst/>
            <a:gdLst/>
            <a:ahLst/>
            <a:cxnLst/>
            <a:rect l="l" t="t" r="r" b="b"/>
            <a:pathLst>
              <a:path w="5482544" h="4489655">
                <a:moveTo>
                  <a:pt x="0" y="4489655"/>
                </a:moveTo>
                <a:lnTo>
                  <a:pt x="0" y="0"/>
                </a:lnTo>
                <a:lnTo>
                  <a:pt x="5482544" y="0"/>
                </a:lnTo>
                <a:lnTo>
                  <a:pt x="5482544" y="4489655"/>
                </a:lnTo>
                <a:lnTo>
                  <a:pt x="0" y="4489655"/>
                </a:lnTo>
              </a:path>
            </a:pathLst>
          </a:custGeom>
          <a:noFill/>
          <a:ln/>
        </p:spPr>
        <p:txBody>
          <a:bodyPr wrap="square" lIns="0" tIns="46800" rIns="0" bIns="46800" rtlCol="0" anchor="t"/>
          <a:lstStyle/>
          <a:p>
            <a:pPr marL="0" indent="0" algn="l">
              <a:lnSpc>
                <a:spcPct val="110000"/>
              </a:lnSpc>
              <a:spcBef>
                <a:spcPts val="14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Descripción General: El sistema reproductor masculino está compuesto por varios órganos y estructuras que desempeñan funciones clave en la reproducción, incluyendo la producción de espermatozoides y hormonas sexuales.</a:t>
            </a:r>
            <a:endParaRPr lang="en-US" sz="1200" dirty="0"/>
          </a:p>
          <a:p>
            <a:pPr marL="0" indent="0" algn="l">
              <a:lnSpc>
                <a:spcPct val="110000"/>
              </a:lnSpc>
              <a:spcBef>
                <a:spcPts val="14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Componentes Principales: Los componentes principales incluyen el pene, escroto, testículos, epidídimo, vesículas seminales, conductos eferentes, conducto deferente, glándulas de Cowper y la próstata.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424941" y="914727"/>
            <a:ext cx="5482544" cy="406347"/>
          </a:xfrm>
          <a:custGeom>
            <a:avLst/>
            <a:gdLst/>
            <a:ahLst/>
            <a:cxnLst/>
            <a:rect l="l" t="t" r="r" b="b"/>
            <a:pathLst>
              <a:path w="5482544" h="406347">
                <a:moveTo>
                  <a:pt x="0" y="406347"/>
                </a:moveTo>
                <a:lnTo>
                  <a:pt x="0" y="0"/>
                </a:lnTo>
                <a:lnTo>
                  <a:pt x="5482544" y="0"/>
                </a:lnTo>
                <a:lnTo>
                  <a:pt x="5482544" y="406347"/>
                </a:lnTo>
                <a:lnTo>
                  <a:pt x="0" y="406347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Introducción al Sistema Reproductor Masculino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095969" y="660761"/>
            <a:ext cx="5667" cy="5532120"/>
          </a:xfrm>
          <a:custGeom>
            <a:avLst/>
            <a:gdLst/>
            <a:ahLst/>
            <a:cxnLst/>
            <a:rect l="l" t="t" r="r" b="b"/>
            <a:pathLst>
              <a:path w="5667" h="5532120">
                <a:moveTo>
                  <a:pt x="0" y="5532120"/>
                </a:moveTo>
                <a:lnTo>
                  <a:pt x="0" y="0"/>
                </a:lnTo>
                <a:lnTo>
                  <a:pt x="5667" y="0"/>
                </a:lnTo>
                <a:lnTo>
                  <a:pt x="5667" y="5532120"/>
                </a:lnTo>
                <a:lnTo>
                  <a:pt x="0" y="5532120"/>
                </a:lnTo>
              </a:path>
            </a:pathLst>
          </a:custGeom>
          <a:blipFill>
            <a:blip r:embed="rId6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896539" y="6010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022585" y="2273451"/>
            <a:ext cx="6350" cy="3923789"/>
          </a:xfrm>
          <a:custGeom>
            <a:avLst/>
            <a:gdLst/>
            <a:ahLst/>
            <a:cxnLst/>
            <a:rect l="l" t="t" r="r" b="b"/>
            <a:pathLst>
              <a:path w="6350" h="3923789">
                <a:moveTo>
                  <a:pt x="0" y="3923789"/>
                </a:moveTo>
                <a:lnTo>
                  <a:pt x="0" y="0"/>
                </a:lnTo>
                <a:lnTo>
                  <a:pt x="6350" y="0"/>
                </a:lnTo>
                <a:lnTo>
                  <a:pt x="6350" y="3923789"/>
                </a:lnTo>
                <a:lnTo>
                  <a:pt x="0" y="3923789"/>
                </a:lnTo>
              </a:path>
            </a:pathLst>
          </a:custGeom>
          <a:blipFill>
            <a:blip r:embed="rId4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816570" y="2273451"/>
            <a:ext cx="6350" cy="3923789"/>
          </a:xfrm>
          <a:custGeom>
            <a:avLst/>
            <a:gdLst/>
            <a:ahLst/>
            <a:cxnLst/>
            <a:rect l="l" t="t" r="r" b="b"/>
            <a:pathLst>
              <a:path w="6350" h="3923789">
                <a:moveTo>
                  <a:pt x="0" y="3923789"/>
                </a:moveTo>
                <a:lnTo>
                  <a:pt x="0" y="0"/>
                </a:lnTo>
                <a:lnTo>
                  <a:pt x="6350" y="0"/>
                </a:lnTo>
                <a:lnTo>
                  <a:pt x="6350" y="3923789"/>
                </a:lnTo>
                <a:lnTo>
                  <a:pt x="0" y="3923789"/>
                </a:lnTo>
              </a:path>
            </a:pathLst>
          </a:custGeom>
          <a:blipFill>
            <a:blip r:embed="rId4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0" y="2267101"/>
            <a:ext cx="8712155" cy="6349"/>
          </a:xfrm>
          <a:custGeom>
            <a:avLst/>
            <a:gdLst/>
            <a:ahLst/>
            <a:cxnLst/>
            <a:rect l="l" t="t" r="r" b="b"/>
            <a:pathLst>
              <a:path w="8712155" h="6349">
                <a:moveTo>
                  <a:pt x="0" y="6349"/>
                </a:moveTo>
                <a:lnTo>
                  <a:pt x="0" y="0"/>
                </a:lnTo>
                <a:lnTo>
                  <a:pt x="8712155" y="0"/>
                </a:lnTo>
                <a:lnTo>
                  <a:pt x="8712155" y="6349"/>
                </a:lnTo>
                <a:lnTo>
                  <a:pt x="0" y="6349"/>
                </a:lnTo>
              </a:path>
            </a:pathLst>
          </a:custGeom>
          <a:blipFill>
            <a:blip r:embed="rId5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708980" y="654411"/>
            <a:ext cx="8968" cy="5541264"/>
          </a:xfrm>
          <a:custGeom>
            <a:avLst/>
            <a:gdLst/>
            <a:ahLst/>
            <a:cxnLst/>
            <a:rect l="l" t="t" r="r" b="b"/>
            <a:pathLst>
              <a:path w="8968" h="5541264">
                <a:moveTo>
                  <a:pt x="0" y="5541264"/>
                </a:moveTo>
                <a:lnTo>
                  <a:pt x="0" y="0"/>
                </a:lnTo>
                <a:lnTo>
                  <a:pt x="8968" y="0"/>
                </a:lnTo>
                <a:lnTo>
                  <a:pt x="8968" y="5541264"/>
                </a:lnTo>
                <a:lnTo>
                  <a:pt x="0" y="5541264"/>
                </a:lnTo>
              </a:path>
            </a:pathLst>
          </a:custGeom>
          <a:blipFill>
            <a:blip r:embed="rId4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80998" y="1041710"/>
            <a:ext cx="8004578" cy="969308"/>
          </a:xfrm>
          <a:custGeom>
            <a:avLst/>
            <a:gdLst/>
            <a:ahLst/>
            <a:cxnLst/>
            <a:rect l="l" t="t" r="r" b="b"/>
            <a:pathLst>
              <a:path w="8004578" h="969308">
                <a:moveTo>
                  <a:pt x="0" y="969308"/>
                </a:moveTo>
                <a:lnTo>
                  <a:pt x="0" y="0"/>
                </a:lnTo>
                <a:lnTo>
                  <a:pt x="8004578" y="0"/>
                </a:lnTo>
                <a:lnTo>
                  <a:pt x="8004578" y="969308"/>
                </a:lnTo>
                <a:lnTo>
                  <a:pt x="0" y="969308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Anatomía del Pene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8718505" y="660760"/>
            <a:ext cx="3473495" cy="5530128"/>
          </a:xfrm>
          <a:custGeom>
            <a:avLst/>
            <a:gdLst/>
            <a:ahLst/>
            <a:cxnLst/>
            <a:rect l="l" t="t" r="r" b="b"/>
            <a:pathLst>
              <a:path w="3473495" h="5530128">
                <a:moveTo>
                  <a:pt x="0" y="5530128"/>
                </a:moveTo>
                <a:lnTo>
                  <a:pt x="0" y="0"/>
                </a:lnTo>
                <a:lnTo>
                  <a:pt x="3473495" y="0"/>
                </a:lnTo>
                <a:lnTo>
                  <a:pt x="3473495" y="5530128"/>
                </a:lnTo>
                <a:lnTo>
                  <a:pt x="0" y="5530128"/>
                </a:lnTo>
              </a:path>
            </a:pathLst>
          </a:custGeom>
          <a:blipFill>
            <a:blip r:embed="rId6"/>
            <a:srcRect l="32065" r="32065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80997" y="6494090"/>
            <a:ext cx="6400800" cy="142347"/>
          </a:xfrm>
          <a:custGeom>
            <a:avLst/>
            <a:gdLst/>
            <a:ahLst/>
            <a:cxnLst/>
            <a:rect l="l" t="t" r="r" b="b"/>
            <a:pathLst>
              <a:path w="6400800" h="142347">
                <a:moveTo>
                  <a:pt x="0" y="142347"/>
                </a:moveTo>
                <a:lnTo>
                  <a:pt x="0" y="0"/>
                </a:lnTo>
                <a:lnTo>
                  <a:pt x="6400800" y="0"/>
                </a:lnTo>
                <a:lnTo>
                  <a:pt x="6400800" y="142347"/>
                </a:lnTo>
                <a:lnTo>
                  <a:pt x="0" y="142347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Reproductor Masculino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1262360" y="6480625"/>
            <a:ext cx="548579" cy="153888"/>
          </a:xfrm>
          <a:custGeom>
            <a:avLst/>
            <a:gdLst/>
            <a:ahLst/>
            <a:cxnLst/>
            <a:rect l="l" t="t" r="r" b="b"/>
            <a:pathLst>
              <a:path w="548579" h="153888">
                <a:moveTo>
                  <a:pt x="0" y="153888"/>
                </a:moveTo>
                <a:lnTo>
                  <a:pt x="0" y="0"/>
                </a:lnTo>
                <a:lnTo>
                  <a:pt x="548579" y="0"/>
                </a:lnTo>
                <a:lnTo>
                  <a:pt x="548579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6031509" y="3393621"/>
            <a:ext cx="2468880" cy="2651760"/>
          </a:xfrm>
          <a:custGeom>
            <a:avLst/>
            <a:gdLst/>
            <a:ahLst/>
            <a:cxnLst/>
            <a:rect l="l" t="t" r="r" b="b"/>
            <a:pathLst>
              <a:path w="2468880" h="2651760">
                <a:moveTo>
                  <a:pt x="0" y="2651760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2651760"/>
                </a:lnTo>
                <a:lnTo>
                  <a:pt x="0" y="2651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Durante la excitación sexual, los cuerpos cavernosos se llenan de sangre, lo que provoca la rigidez del pene y es esencial para la función sexual masculina.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6031509" y="2967586"/>
            <a:ext cx="2468880" cy="309783"/>
          </a:xfrm>
          <a:custGeom>
            <a:avLst/>
            <a:gdLst/>
            <a:ahLst/>
            <a:cxnLst/>
            <a:rect l="l" t="t" r="r" b="b"/>
            <a:pathLst>
              <a:path w="2468880" h="309783">
                <a:moveTo>
                  <a:pt x="0" y="309783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Proceso de Erección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031508" y="2527418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150876" y="273463"/>
                </a:moveTo>
                <a:cubicBezTo>
                  <a:pt x="104022" y="273463"/>
                  <a:pt x="66008" y="235449"/>
                  <a:pt x="66008" y="188595"/>
                </a:cubicBezTo>
                <a:cubicBezTo>
                  <a:pt x="66008" y="180933"/>
                  <a:pt x="69014" y="168851"/>
                  <a:pt x="76027" y="152585"/>
                </a:cubicBezTo>
                <a:cubicBezTo>
                  <a:pt x="82805" y="136908"/>
                  <a:pt x="92294" y="119699"/>
                  <a:pt x="102843" y="102666"/>
                </a:cubicBezTo>
                <a:cubicBezTo>
                  <a:pt x="119935" y="75084"/>
                  <a:pt x="138794" y="49506"/>
                  <a:pt x="150876" y="33711"/>
                </a:cubicBezTo>
                <a:cubicBezTo>
                  <a:pt x="162958" y="49447"/>
                  <a:pt x="181876" y="75085"/>
                  <a:pt x="198909" y="102666"/>
                </a:cubicBezTo>
                <a:cubicBezTo>
                  <a:pt x="209458" y="119699"/>
                  <a:pt x="218947" y="136849"/>
                  <a:pt x="225724" y="152585"/>
                </a:cubicBezTo>
                <a:cubicBezTo>
                  <a:pt x="232738" y="168851"/>
                  <a:pt x="235744" y="180992"/>
                  <a:pt x="235744" y="188595"/>
                </a:cubicBezTo>
                <a:cubicBezTo>
                  <a:pt x="235744" y="235449"/>
                  <a:pt x="197730" y="273463"/>
                  <a:pt x="150876" y="273463"/>
                </a:cubicBezTo>
                <a:lnTo>
                  <a:pt x="150876" y="273463"/>
                </a:lnTo>
                <a:moveTo>
                  <a:pt x="37719" y="188595"/>
                </a:moveTo>
                <a:cubicBezTo>
                  <a:pt x="37719" y="251067"/>
                  <a:pt x="88404" y="301752"/>
                  <a:pt x="150876" y="301752"/>
                </a:cubicBezTo>
                <a:cubicBezTo>
                  <a:pt x="213348" y="301752"/>
                  <a:pt x="264033" y="251067"/>
                  <a:pt x="264033" y="188595"/>
                </a:cubicBezTo>
                <a:cubicBezTo>
                  <a:pt x="264033" y="134845"/>
                  <a:pt x="187298" y="34006"/>
                  <a:pt x="165846" y="6896"/>
                </a:cubicBezTo>
                <a:cubicBezTo>
                  <a:pt x="162310" y="2475"/>
                  <a:pt x="157064" y="0"/>
                  <a:pt x="151406" y="0"/>
                </a:cubicBezTo>
                <a:lnTo>
                  <a:pt x="150346" y="0"/>
                </a:lnTo>
                <a:cubicBezTo>
                  <a:pt x="144688" y="0"/>
                  <a:pt x="139442" y="2475"/>
                  <a:pt x="135906" y="6896"/>
                </a:cubicBezTo>
                <a:cubicBezTo>
                  <a:pt x="114454" y="34006"/>
                  <a:pt x="37719" y="134845"/>
                  <a:pt x="37719" y="188595"/>
                </a:cubicBezTo>
                <a:lnTo>
                  <a:pt x="37719" y="188595"/>
                </a:lnTo>
                <a:moveTo>
                  <a:pt x="122587" y="183880"/>
                </a:moveTo>
                <a:cubicBezTo>
                  <a:pt x="122587" y="176042"/>
                  <a:pt x="116281" y="169736"/>
                  <a:pt x="108442" y="169736"/>
                </a:cubicBezTo>
                <a:cubicBezTo>
                  <a:pt x="100604" y="169736"/>
                  <a:pt x="94298" y="176042"/>
                  <a:pt x="94298" y="183880"/>
                </a:cubicBezTo>
                <a:cubicBezTo>
                  <a:pt x="94298" y="217709"/>
                  <a:pt x="121762" y="245174"/>
                  <a:pt x="155591" y="245174"/>
                </a:cubicBezTo>
                <a:cubicBezTo>
                  <a:pt x="163429" y="245174"/>
                  <a:pt x="169736" y="238867"/>
                  <a:pt x="169736" y="231029"/>
                </a:cubicBezTo>
                <a:cubicBezTo>
                  <a:pt x="169736" y="223190"/>
                  <a:pt x="163429" y="216884"/>
                  <a:pt x="155591" y="216884"/>
                </a:cubicBezTo>
                <a:cubicBezTo>
                  <a:pt x="137380" y="216884"/>
                  <a:pt x="122587" y="202091"/>
                  <a:pt x="122587" y="183880"/>
                </a:cubicBezTo>
                <a:lnTo>
                  <a:pt x="122587" y="183880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3173284" y="3393621"/>
            <a:ext cx="2468880" cy="2651760"/>
          </a:xfrm>
          <a:custGeom>
            <a:avLst/>
            <a:gdLst/>
            <a:ahLst/>
            <a:cxnLst/>
            <a:rect l="l" t="t" r="r" b="b"/>
            <a:pathLst>
              <a:path w="2468880" h="2651760">
                <a:moveTo>
                  <a:pt x="0" y="2651760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2651760"/>
                </a:lnTo>
                <a:lnTo>
                  <a:pt x="0" y="2651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cuerpo esponjoso rodea la uretra y mantiene su apertura durante la erección para permitir la salida de semen.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173284" y="2967586"/>
            <a:ext cx="2468880" cy="309783"/>
          </a:xfrm>
          <a:custGeom>
            <a:avLst/>
            <a:gdLst/>
            <a:ahLst/>
            <a:cxnLst/>
            <a:rect l="l" t="t" r="r" b="b"/>
            <a:pathLst>
              <a:path w="2468880" h="309783">
                <a:moveTo>
                  <a:pt x="0" y="309783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Cuerpo Esponjoso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173283" y="2527418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21612" y="212528"/>
                </a:moveTo>
                <a:lnTo>
                  <a:pt x="8057" y="258557"/>
                </a:lnTo>
                <a:lnTo>
                  <a:pt x="748" y="283428"/>
                </a:lnTo>
                <a:cubicBezTo>
                  <a:pt x="-725" y="288438"/>
                  <a:pt x="631" y="293801"/>
                  <a:pt x="4285" y="297455"/>
                </a:cubicBezTo>
                <a:cubicBezTo>
                  <a:pt x="7939" y="301109"/>
                  <a:pt x="13302" y="302464"/>
                  <a:pt x="18252" y="301050"/>
                </a:cubicBezTo>
                <a:lnTo>
                  <a:pt x="43182" y="293683"/>
                </a:lnTo>
                <a:lnTo>
                  <a:pt x="89211" y="280127"/>
                </a:lnTo>
                <a:cubicBezTo>
                  <a:pt x="96519" y="278006"/>
                  <a:pt x="103179" y="274293"/>
                  <a:pt x="108896" y="269283"/>
                </a:cubicBezTo>
                <a:cubicBezTo>
                  <a:pt x="109721" y="268576"/>
                  <a:pt x="110487" y="267810"/>
                  <a:pt x="111253" y="267044"/>
                </a:cubicBezTo>
                <a:lnTo>
                  <a:pt x="290537" y="87820"/>
                </a:lnTo>
                <a:cubicBezTo>
                  <a:pt x="303443" y="74913"/>
                  <a:pt x="305035" y="55051"/>
                  <a:pt x="295369" y="40376"/>
                </a:cubicBezTo>
                <a:cubicBezTo>
                  <a:pt x="294014" y="38313"/>
                  <a:pt x="292364" y="36309"/>
                  <a:pt x="290537" y="34483"/>
                </a:cubicBezTo>
                <a:lnTo>
                  <a:pt x="267316" y="11203"/>
                </a:lnTo>
                <a:cubicBezTo>
                  <a:pt x="252582" y="-3531"/>
                  <a:pt x="228713" y="-3531"/>
                  <a:pt x="213979" y="11203"/>
                </a:cubicBezTo>
                <a:lnTo>
                  <a:pt x="34696" y="190486"/>
                </a:lnTo>
                <a:cubicBezTo>
                  <a:pt x="28566" y="196615"/>
                  <a:pt x="24087" y="204218"/>
                  <a:pt x="21612" y="212528"/>
                </a:cubicBezTo>
                <a:lnTo>
                  <a:pt x="21612" y="212528"/>
                </a:lnTo>
                <a:moveTo>
                  <a:pt x="48722" y="220484"/>
                </a:moveTo>
                <a:cubicBezTo>
                  <a:pt x="49724" y="217184"/>
                  <a:pt x="51374" y="214119"/>
                  <a:pt x="53673" y="211526"/>
                </a:cubicBezTo>
                <a:cubicBezTo>
                  <a:pt x="54027" y="211172"/>
                  <a:pt x="54321" y="210819"/>
                  <a:pt x="54675" y="210465"/>
                </a:cubicBezTo>
                <a:lnTo>
                  <a:pt x="189343" y="75856"/>
                </a:lnTo>
                <a:lnTo>
                  <a:pt x="225884" y="112396"/>
                </a:lnTo>
                <a:lnTo>
                  <a:pt x="91274" y="247064"/>
                </a:lnTo>
                <a:cubicBezTo>
                  <a:pt x="88504" y="249834"/>
                  <a:pt x="85027" y="251897"/>
                  <a:pt x="81255" y="253017"/>
                </a:cubicBezTo>
                <a:lnTo>
                  <a:pt x="67464" y="257084"/>
                </a:lnTo>
                <a:lnTo>
                  <a:pt x="35167" y="266572"/>
                </a:lnTo>
                <a:lnTo>
                  <a:pt x="44656" y="234275"/>
                </a:lnTo>
                <a:lnTo>
                  <a:pt x="48722" y="220484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380999" y="3393621"/>
            <a:ext cx="2468880" cy="2651760"/>
          </a:xfrm>
          <a:custGeom>
            <a:avLst/>
            <a:gdLst/>
            <a:ahLst/>
            <a:cxnLst/>
            <a:rect l="l" t="t" r="r" b="b"/>
            <a:pathLst>
              <a:path w="2468880" h="2651760">
                <a:moveTo>
                  <a:pt x="0" y="2651760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2651760"/>
                </a:lnTo>
                <a:lnTo>
                  <a:pt x="0" y="2651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cuerpos cavernosos son estructuras que se llenan de sangre durante la erección, proporcionando rigidez al pene</a:t>
            </a: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380999" y="2967586"/>
            <a:ext cx="2468880" cy="309783"/>
          </a:xfrm>
          <a:custGeom>
            <a:avLst/>
            <a:gdLst/>
            <a:ahLst/>
            <a:cxnLst/>
            <a:rect l="l" t="t" r="r" b="b"/>
            <a:pathLst>
              <a:path w="2468880" h="309783">
                <a:moveTo>
                  <a:pt x="0" y="309783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Cuerpos Cavernosos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380998" y="2527418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133077" y="272720"/>
                </a:moveTo>
                <a:lnTo>
                  <a:pt x="131604" y="271364"/>
                </a:lnTo>
                <a:lnTo>
                  <a:pt x="28348" y="175475"/>
                </a:lnTo>
                <a:cubicBezTo>
                  <a:pt x="10255" y="158679"/>
                  <a:pt x="0" y="135104"/>
                  <a:pt x="0" y="110410"/>
                </a:cubicBezTo>
                <a:lnTo>
                  <a:pt x="0" y="108465"/>
                </a:lnTo>
                <a:cubicBezTo>
                  <a:pt x="0" y="66974"/>
                  <a:pt x="29468" y="31377"/>
                  <a:pt x="70252" y="23598"/>
                </a:cubicBezTo>
                <a:cubicBezTo>
                  <a:pt x="93472" y="19118"/>
                  <a:pt x="117224" y="24482"/>
                  <a:pt x="136142" y="37801"/>
                </a:cubicBezTo>
                <a:cubicBezTo>
                  <a:pt x="141446" y="41573"/>
                  <a:pt x="146397" y="45934"/>
                  <a:pt x="150876" y="50944"/>
                </a:cubicBezTo>
                <a:cubicBezTo>
                  <a:pt x="153351" y="48115"/>
                  <a:pt x="156003" y="45522"/>
                  <a:pt x="158832" y="43105"/>
                </a:cubicBezTo>
                <a:cubicBezTo>
                  <a:pt x="161013" y="41219"/>
                  <a:pt x="163252" y="39451"/>
                  <a:pt x="165610" y="37801"/>
                </a:cubicBezTo>
                <a:lnTo>
                  <a:pt x="165610" y="37801"/>
                </a:lnTo>
                <a:cubicBezTo>
                  <a:pt x="184528" y="24482"/>
                  <a:pt x="208280" y="19118"/>
                  <a:pt x="231500" y="23539"/>
                </a:cubicBezTo>
                <a:cubicBezTo>
                  <a:pt x="272284" y="31318"/>
                  <a:pt x="301752" y="66974"/>
                  <a:pt x="301752" y="108465"/>
                </a:cubicBezTo>
                <a:lnTo>
                  <a:pt x="301752" y="110410"/>
                </a:lnTo>
                <a:cubicBezTo>
                  <a:pt x="301752" y="135104"/>
                  <a:pt x="291497" y="158679"/>
                  <a:pt x="273404" y="175475"/>
                </a:cubicBezTo>
                <a:lnTo>
                  <a:pt x="170148" y="271364"/>
                </a:lnTo>
                <a:lnTo>
                  <a:pt x="168675" y="272720"/>
                </a:lnTo>
                <a:cubicBezTo>
                  <a:pt x="163842" y="277199"/>
                  <a:pt x="157477" y="279733"/>
                  <a:pt x="150876" y="279733"/>
                </a:cubicBezTo>
                <a:cubicBezTo>
                  <a:pt x="144275" y="279733"/>
                  <a:pt x="137910" y="277258"/>
                  <a:pt x="133077" y="272720"/>
                </a:cubicBezTo>
                <a:lnTo>
                  <a:pt x="133077" y="272720"/>
                </a:lnTo>
                <a:moveTo>
                  <a:pt x="140916" y="82239"/>
                </a:moveTo>
                <a:cubicBezTo>
                  <a:pt x="140680" y="82062"/>
                  <a:pt x="140503" y="81826"/>
                  <a:pt x="140326" y="81590"/>
                </a:cubicBezTo>
                <a:lnTo>
                  <a:pt x="129836" y="69803"/>
                </a:lnTo>
                <a:lnTo>
                  <a:pt x="129777" y="69744"/>
                </a:lnTo>
                <a:lnTo>
                  <a:pt x="129777" y="69744"/>
                </a:lnTo>
                <a:cubicBezTo>
                  <a:pt x="116163" y="54480"/>
                  <a:pt x="95594" y="47525"/>
                  <a:pt x="75556" y="51356"/>
                </a:cubicBezTo>
                <a:cubicBezTo>
                  <a:pt x="48092" y="56602"/>
                  <a:pt x="28289" y="80530"/>
                  <a:pt x="28289" y="108465"/>
                </a:cubicBezTo>
                <a:lnTo>
                  <a:pt x="28289" y="110410"/>
                </a:lnTo>
                <a:cubicBezTo>
                  <a:pt x="28289" y="127207"/>
                  <a:pt x="35303" y="143296"/>
                  <a:pt x="47620" y="154730"/>
                </a:cubicBezTo>
                <a:lnTo>
                  <a:pt x="150876" y="250619"/>
                </a:lnTo>
                <a:lnTo>
                  <a:pt x="254132" y="154730"/>
                </a:lnTo>
                <a:cubicBezTo>
                  <a:pt x="266449" y="143296"/>
                  <a:pt x="273463" y="127207"/>
                  <a:pt x="273463" y="110410"/>
                </a:cubicBezTo>
                <a:lnTo>
                  <a:pt x="273463" y="108465"/>
                </a:lnTo>
                <a:cubicBezTo>
                  <a:pt x="273463" y="80589"/>
                  <a:pt x="253660" y="56602"/>
                  <a:pt x="226255" y="51356"/>
                </a:cubicBezTo>
                <a:cubicBezTo>
                  <a:pt x="206217" y="47525"/>
                  <a:pt x="185589" y="54539"/>
                  <a:pt x="172034" y="69744"/>
                </a:cubicBezTo>
                <a:cubicBezTo>
                  <a:pt x="172034" y="69744"/>
                  <a:pt x="172034" y="69744"/>
                  <a:pt x="171975" y="69803"/>
                </a:cubicBezTo>
                <a:cubicBezTo>
                  <a:pt x="171916" y="69862"/>
                  <a:pt x="171975" y="69803"/>
                  <a:pt x="171916" y="69862"/>
                </a:cubicBezTo>
                <a:lnTo>
                  <a:pt x="161425" y="81649"/>
                </a:lnTo>
                <a:cubicBezTo>
                  <a:pt x="161249" y="81885"/>
                  <a:pt x="161013" y="82062"/>
                  <a:pt x="160836" y="82298"/>
                </a:cubicBezTo>
                <a:cubicBezTo>
                  <a:pt x="158184" y="84950"/>
                  <a:pt x="154589" y="86423"/>
                  <a:pt x="150876" y="86423"/>
                </a:cubicBezTo>
                <a:cubicBezTo>
                  <a:pt x="147163" y="86423"/>
                  <a:pt x="143568" y="84950"/>
                  <a:pt x="140916" y="82298"/>
                </a:cubicBezTo>
                <a:lnTo>
                  <a:pt x="140916" y="82239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10896539" y="6010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3422651"/>
            <a:ext cx="6095968" cy="6349"/>
          </a:xfrm>
          <a:custGeom>
            <a:avLst/>
            <a:gdLst/>
            <a:ahLst/>
            <a:cxnLst/>
            <a:rect l="l" t="t" r="r" b="b"/>
            <a:pathLst>
              <a:path w="6095968" h="6349">
                <a:moveTo>
                  <a:pt x="0" y="6349"/>
                </a:moveTo>
                <a:lnTo>
                  <a:pt x="0" y="0"/>
                </a:lnTo>
                <a:lnTo>
                  <a:pt x="6095968" y="0"/>
                </a:lnTo>
                <a:lnTo>
                  <a:pt x="6095968" y="6349"/>
                </a:lnTo>
                <a:lnTo>
                  <a:pt x="0" y="6349"/>
                </a:lnTo>
              </a:path>
            </a:pathLst>
          </a:custGeom>
          <a:blipFill>
            <a:blip r:embed="rId4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0" y="3422651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095969" y="660761"/>
            <a:ext cx="5667" cy="5532120"/>
          </a:xfrm>
          <a:custGeom>
            <a:avLst/>
            <a:gdLst/>
            <a:ahLst/>
            <a:cxnLst/>
            <a:rect l="l" t="t" r="r" b="b"/>
            <a:pathLst>
              <a:path w="5667" h="5532120">
                <a:moveTo>
                  <a:pt x="0" y="5532120"/>
                </a:moveTo>
                <a:lnTo>
                  <a:pt x="0" y="0"/>
                </a:lnTo>
                <a:lnTo>
                  <a:pt x="5667" y="0"/>
                </a:lnTo>
                <a:lnTo>
                  <a:pt x="5667" y="5532120"/>
                </a:lnTo>
                <a:lnTo>
                  <a:pt x="0" y="5532120"/>
                </a:lnTo>
              </a:path>
            </a:pathLst>
          </a:custGeom>
          <a:blipFill>
            <a:blip r:embed="rId5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0" y="3429000"/>
            <a:ext cx="6095968" cy="2761890"/>
          </a:xfrm>
          <a:custGeom>
            <a:avLst/>
            <a:gdLst/>
            <a:ahLst/>
            <a:cxnLst/>
            <a:rect l="l" t="t" r="r" b="b"/>
            <a:pathLst>
              <a:path w="6095968" h="2761890">
                <a:moveTo>
                  <a:pt x="0" y="2761890"/>
                </a:moveTo>
                <a:lnTo>
                  <a:pt x="0" y="0"/>
                </a:lnTo>
                <a:lnTo>
                  <a:pt x="6095968" y="0"/>
                </a:lnTo>
                <a:lnTo>
                  <a:pt x="6095968" y="2761890"/>
                </a:lnTo>
                <a:lnTo>
                  <a:pt x="0" y="2761890"/>
                </a:lnTo>
              </a:path>
            </a:pathLst>
          </a:custGeom>
          <a:blipFill>
            <a:blip r:embed="rId6"/>
            <a:srcRect t="10333" b="10333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80998" y="1041710"/>
            <a:ext cx="5459113" cy="1932984"/>
          </a:xfrm>
          <a:custGeom>
            <a:avLst/>
            <a:gdLst/>
            <a:ahLst/>
            <a:cxnLst/>
            <a:rect l="l" t="t" r="r" b="b"/>
            <a:pathLst>
              <a:path w="5459113" h="1932984">
                <a:moveTo>
                  <a:pt x="0" y="1932984"/>
                </a:moveTo>
                <a:lnTo>
                  <a:pt x="0" y="0"/>
                </a:lnTo>
                <a:lnTo>
                  <a:pt x="5459113" y="0"/>
                </a:lnTo>
                <a:lnTo>
                  <a:pt x="5459113" y="1932984"/>
                </a:lnTo>
                <a:lnTo>
                  <a:pt x="0" y="1932984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Función y Estructura del Escroto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380997" y="6494090"/>
            <a:ext cx="6400800" cy="142347"/>
          </a:xfrm>
          <a:custGeom>
            <a:avLst/>
            <a:gdLst/>
            <a:ahLst/>
            <a:cxnLst/>
            <a:rect l="l" t="t" r="r" b="b"/>
            <a:pathLst>
              <a:path w="6400800" h="142347">
                <a:moveTo>
                  <a:pt x="0" y="142347"/>
                </a:moveTo>
                <a:lnTo>
                  <a:pt x="0" y="0"/>
                </a:lnTo>
                <a:lnTo>
                  <a:pt x="6400800" y="0"/>
                </a:lnTo>
                <a:lnTo>
                  <a:pt x="6400800" y="142347"/>
                </a:lnTo>
                <a:lnTo>
                  <a:pt x="0" y="142347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Reproductor Masculino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11262360" y="6480625"/>
            <a:ext cx="548579" cy="153888"/>
          </a:xfrm>
          <a:custGeom>
            <a:avLst/>
            <a:gdLst/>
            <a:ahLst/>
            <a:cxnLst/>
            <a:rect l="l" t="t" r="r" b="b"/>
            <a:pathLst>
              <a:path w="548579" h="153888">
                <a:moveTo>
                  <a:pt x="0" y="153888"/>
                </a:moveTo>
                <a:lnTo>
                  <a:pt x="0" y="0"/>
                </a:lnTo>
                <a:lnTo>
                  <a:pt x="548579" y="0"/>
                </a:lnTo>
                <a:lnTo>
                  <a:pt x="548579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6346551" y="3682967"/>
            <a:ext cx="5532120" cy="309783"/>
          </a:xfrm>
          <a:custGeom>
            <a:avLst/>
            <a:gdLst/>
            <a:ahLst/>
            <a:cxnLst/>
            <a:rect l="l" t="t" r="r" b="b"/>
            <a:pathLst>
              <a:path w="5532120" h="309783">
                <a:moveTo>
                  <a:pt x="0" y="309783"/>
                </a:moveTo>
                <a:lnTo>
                  <a:pt x="0" y="0"/>
                </a:lnTo>
                <a:lnTo>
                  <a:pt x="5532120" y="0"/>
                </a:lnTo>
                <a:lnTo>
                  <a:pt x="5532120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Regulación Térmica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354760" y="4152990"/>
            <a:ext cx="5520495" cy="1858007"/>
          </a:xfrm>
          <a:custGeom>
            <a:avLst/>
            <a:gdLst/>
            <a:ahLst/>
            <a:cxnLst/>
            <a:rect l="l" t="t" r="r" b="b"/>
            <a:pathLst>
              <a:path w="5520495" h="1858007">
                <a:moveTo>
                  <a:pt x="0" y="1858007"/>
                </a:moveTo>
                <a:lnTo>
                  <a:pt x="0" y="0"/>
                </a:lnTo>
                <a:lnTo>
                  <a:pt x="5520495" y="0"/>
                </a:lnTo>
                <a:lnTo>
                  <a:pt x="5520495" y="1858007"/>
                </a:lnTo>
                <a:lnTo>
                  <a:pt x="0" y="185800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escroto regula la temperatura de los testículos para asegurar una producción óptima de espermatozoides. La túnica dartos arruga el escroto para disminuir la pérdida de calor.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6349967" y="914728"/>
            <a:ext cx="5532120" cy="309783"/>
          </a:xfrm>
          <a:custGeom>
            <a:avLst/>
            <a:gdLst/>
            <a:ahLst/>
            <a:cxnLst/>
            <a:rect l="l" t="t" r="r" b="b"/>
            <a:pathLst>
              <a:path w="5532120" h="309783">
                <a:moveTo>
                  <a:pt x="0" y="309783"/>
                </a:moveTo>
                <a:lnTo>
                  <a:pt x="0" y="0"/>
                </a:lnTo>
                <a:lnTo>
                  <a:pt x="5532120" y="0"/>
                </a:lnTo>
                <a:lnTo>
                  <a:pt x="5532120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Capas del Escroto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358176" y="1384751"/>
            <a:ext cx="5520495" cy="1858007"/>
          </a:xfrm>
          <a:custGeom>
            <a:avLst/>
            <a:gdLst/>
            <a:ahLst/>
            <a:cxnLst/>
            <a:rect l="l" t="t" r="r" b="b"/>
            <a:pathLst>
              <a:path w="5520495" h="1858007">
                <a:moveTo>
                  <a:pt x="0" y="1858007"/>
                </a:moveTo>
                <a:lnTo>
                  <a:pt x="0" y="0"/>
                </a:lnTo>
                <a:lnTo>
                  <a:pt x="5520495" y="0"/>
                </a:lnTo>
                <a:lnTo>
                  <a:pt x="5520495" y="1858007"/>
                </a:lnTo>
                <a:lnTo>
                  <a:pt x="0" y="185800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escroto está formado por dos capas: piel pigmentada y la túnica dartos, que es una capa de músculo liso. Estas capas protegen los testículos y contribuyen a su regulación térmica.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10896539" y="6010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1530597"/>
            <a:ext cx="12191937" cy="6350"/>
          </a:xfrm>
          <a:custGeom>
            <a:avLst/>
            <a:gdLst/>
            <a:ahLst/>
            <a:cxnLst/>
            <a:rect l="l" t="t" r="r" b="b"/>
            <a:pathLst>
              <a:path w="12191937" h="6350">
                <a:moveTo>
                  <a:pt x="0" y="6350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50"/>
                </a:lnTo>
                <a:lnTo>
                  <a:pt x="0" y="6350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91157" y="2460411"/>
            <a:ext cx="2834640" cy="283464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0" y="1417320"/>
                </a:moveTo>
                <a:cubicBezTo>
                  <a:pt x="0" y="634556"/>
                  <a:pt x="634556" y="0"/>
                  <a:pt x="1417320" y="0"/>
                </a:cubicBez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</a:path>
            </a:pathLst>
          </a:custGeom>
          <a:solidFill>
            <a:srgbClr val="1E1E1E"/>
          </a:solidFill>
          <a:ln w="9525">
            <a:solidFill>
              <a:srgbClr val="1E1E1E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3229456" y="2460411"/>
            <a:ext cx="2834640" cy="283464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0" y="1417320"/>
                </a:moveTo>
                <a:cubicBezTo>
                  <a:pt x="0" y="634556"/>
                  <a:pt x="634556" y="0"/>
                  <a:pt x="1417320" y="0"/>
                </a:cubicBez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</a:path>
            </a:pathLst>
          </a:custGeom>
          <a:solidFill>
            <a:srgbClr val="1E1E1E">
              <a:alpha val="10000"/>
            </a:srgbClr>
          </a:solidFill>
          <a:ln w="9525">
            <a:solidFill>
              <a:srgbClr val="1E1E1E">
                <a:alpha val="10000"/>
              </a:srgbClr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6064096" y="2460411"/>
            <a:ext cx="2834640" cy="283464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0" y="1417320"/>
                </a:moveTo>
                <a:cubicBezTo>
                  <a:pt x="0" y="634556"/>
                  <a:pt x="634556" y="0"/>
                  <a:pt x="1417320" y="0"/>
                </a:cubicBez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</a:path>
            </a:pathLst>
          </a:custGeom>
          <a:solidFill>
            <a:srgbClr val="1E1E1E"/>
          </a:solidFill>
          <a:ln w="9525">
            <a:solidFill>
              <a:srgbClr val="1E1E1E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8898736" y="2460411"/>
            <a:ext cx="2834640" cy="283464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0" y="1417320"/>
                </a:moveTo>
                <a:cubicBezTo>
                  <a:pt x="0" y="634556"/>
                  <a:pt x="634556" y="0"/>
                  <a:pt x="1417320" y="0"/>
                </a:cubicBez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</a:path>
            </a:pathLst>
          </a:custGeom>
          <a:solidFill>
            <a:srgbClr val="1E1E1E">
              <a:alpha val="10000"/>
            </a:srgbClr>
          </a:solidFill>
          <a:ln w="9525">
            <a:solidFill>
              <a:srgbClr val="1E1E1E">
                <a:alpha val="10000"/>
              </a:srgbClr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433514" y="2787439"/>
            <a:ext cx="749927" cy="461665"/>
          </a:xfrm>
          <a:custGeom>
            <a:avLst/>
            <a:gdLst/>
            <a:ahLst/>
            <a:cxnLst/>
            <a:rect l="l" t="t" r="r" b="b"/>
            <a:pathLst>
              <a:path w="749927" h="461665">
                <a:moveTo>
                  <a:pt x="0" y="461665"/>
                </a:moveTo>
                <a:lnTo>
                  <a:pt x="0" y="0"/>
                </a:lnTo>
                <a:lnTo>
                  <a:pt x="749927" y="0"/>
                </a:lnTo>
                <a:lnTo>
                  <a:pt x="749927" y="461665"/>
                </a:lnTo>
                <a:lnTo>
                  <a:pt x="0" y="461665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t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01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4271813" y="2787439"/>
            <a:ext cx="749927" cy="461665"/>
          </a:xfrm>
          <a:custGeom>
            <a:avLst/>
            <a:gdLst/>
            <a:ahLst/>
            <a:cxnLst/>
            <a:rect l="l" t="t" r="r" b="b"/>
            <a:pathLst>
              <a:path w="749927" h="461665">
                <a:moveTo>
                  <a:pt x="0" y="461665"/>
                </a:moveTo>
                <a:lnTo>
                  <a:pt x="0" y="0"/>
                </a:lnTo>
                <a:lnTo>
                  <a:pt x="749927" y="0"/>
                </a:lnTo>
                <a:lnTo>
                  <a:pt x="749927" y="461665"/>
                </a:lnTo>
                <a:lnTo>
                  <a:pt x="0" y="461665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t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02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6957701" y="2787439"/>
            <a:ext cx="1047430" cy="461665"/>
          </a:xfrm>
          <a:custGeom>
            <a:avLst/>
            <a:gdLst/>
            <a:ahLst/>
            <a:cxnLst/>
            <a:rect l="l" t="t" r="r" b="b"/>
            <a:pathLst>
              <a:path w="1047430" h="461665">
                <a:moveTo>
                  <a:pt x="0" y="461665"/>
                </a:moveTo>
                <a:lnTo>
                  <a:pt x="0" y="0"/>
                </a:lnTo>
                <a:lnTo>
                  <a:pt x="1047430" y="0"/>
                </a:lnTo>
                <a:lnTo>
                  <a:pt x="1047430" y="461665"/>
                </a:lnTo>
                <a:lnTo>
                  <a:pt x="0" y="461665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t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03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9941093" y="2787439"/>
            <a:ext cx="749927" cy="461665"/>
          </a:xfrm>
          <a:custGeom>
            <a:avLst/>
            <a:gdLst/>
            <a:ahLst/>
            <a:cxnLst/>
            <a:rect l="l" t="t" r="r" b="b"/>
            <a:pathLst>
              <a:path w="749927" h="461665">
                <a:moveTo>
                  <a:pt x="0" y="461665"/>
                </a:moveTo>
                <a:lnTo>
                  <a:pt x="0" y="0"/>
                </a:lnTo>
                <a:lnTo>
                  <a:pt x="749927" y="0"/>
                </a:lnTo>
                <a:lnTo>
                  <a:pt x="749927" y="461665"/>
                </a:lnTo>
                <a:lnTo>
                  <a:pt x="0" y="461665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t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04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380997" y="919436"/>
            <a:ext cx="11429941" cy="469839"/>
          </a:xfrm>
          <a:custGeom>
            <a:avLst/>
            <a:gdLst/>
            <a:ahLst/>
            <a:cxnLst/>
            <a:rect l="l" t="t" r="r" b="b"/>
            <a:pathLst>
              <a:path w="11429941" h="469839">
                <a:moveTo>
                  <a:pt x="0" y="469839"/>
                </a:moveTo>
                <a:lnTo>
                  <a:pt x="0" y="0"/>
                </a:lnTo>
                <a:lnTo>
                  <a:pt x="11429941" y="0"/>
                </a:lnTo>
                <a:lnTo>
                  <a:pt x="11429941" y="469839"/>
                </a:lnTo>
                <a:lnTo>
                  <a:pt x="0" y="469839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Producción de Espermatozoides en los Testículos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380998" y="6494090"/>
            <a:ext cx="4175125" cy="142347"/>
          </a:xfrm>
          <a:custGeom>
            <a:avLst/>
            <a:gdLst/>
            <a:ahLst/>
            <a:cxnLst/>
            <a:rect l="l" t="t" r="r" b="b"/>
            <a:pathLst>
              <a:path w="4175125" h="142347">
                <a:moveTo>
                  <a:pt x="0" y="142347"/>
                </a:moveTo>
                <a:lnTo>
                  <a:pt x="0" y="0"/>
                </a:lnTo>
                <a:lnTo>
                  <a:pt x="4175125" y="0"/>
                </a:lnTo>
                <a:lnTo>
                  <a:pt x="4175125" y="142347"/>
                </a:lnTo>
                <a:lnTo>
                  <a:pt x="0" y="142347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Reproductor Masculino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11262360" y="6480625"/>
            <a:ext cx="548579" cy="153888"/>
          </a:xfrm>
          <a:custGeom>
            <a:avLst/>
            <a:gdLst/>
            <a:ahLst/>
            <a:cxnLst/>
            <a:rect l="l" t="t" r="r" b="b"/>
            <a:pathLst>
              <a:path w="548579" h="153888">
                <a:moveTo>
                  <a:pt x="0" y="153888"/>
                </a:moveTo>
                <a:lnTo>
                  <a:pt x="0" y="0"/>
                </a:lnTo>
                <a:lnTo>
                  <a:pt x="548579" y="0"/>
                </a:lnTo>
                <a:lnTo>
                  <a:pt x="548579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802637" y="3842440"/>
            <a:ext cx="2011680" cy="1003608"/>
          </a:xfrm>
          <a:custGeom>
            <a:avLst/>
            <a:gdLst/>
            <a:ahLst/>
            <a:cxnLst/>
            <a:rect l="l" t="t" r="r" b="b"/>
            <a:pathLst>
              <a:path w="2011680" h="1003608">
                <a:moveTo>
                  <a:pt x="0" y="1003608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1003608"/>
                </a:lnTo>
                <a:lnTo>
                  <a:pt x="0" y="1003608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túbulos seminíferos son estructuras dentro de los testículos donde se lleva a cabo la espermatogénesis. En ellos, las células germinales se desarrollan y maduran para formar espermatozoides</a:t>
            </a: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792492" y="3301659"/>
            <a:ext cx="2011680" cy="411653"/>
          </a:xfrm>
          <a:custGeom>
            <a:avLst/>
            <a:gdLst/>
            <a:ahLst/>
            <a:cxnLst/>
            <a:rect l="l" t="t" r="r" b="b"/>
            <a:pathLst>
              <a:path w="2011680" h="411653">
                <a:moveTo>
                  <a:pt x="0" y="411653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Túbulos Seminíferos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3640936" y="3842327"/>
            <a:ext cx="2011680" cy="1006764"/>
          </a:xfrm>
          <a:custGeom>
            <a:avLst/>
            <a:gdLst/>
            <a:ahLst/>
            <a:cxnLst/>
            <a:rect l="l" t="t" r="r" b="b"/>
            <a:pathLst>
              <a:path w="2011680" h="1006764">
                <a:moveTo>
                  <a:pt x="0" y="1006764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1006764"/>
                </a:lnTo>
                <a:lnTo>
                  <a:pt x="0" y="1006764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spcBef>
                <a:spcPts val="916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testículos también son responsables de la producción de testosterona, una hormona esencial para el desarrollo de características sexuales masculinas. La testosterona influye en la producción de espermatozoides y en la función sexual</a:t>
            </a:r>
            <a:r>
              <a:rPr lang="en-US" sz="916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916" dirty="0"/>
          </a:p>
        </p:txBody>
      </p:sp>
      <p:sp>
        <p:nvSpPr>
          <p:cNvPr id="20" name="Text 18"/>
          <p:cNvSpPr/>
          <p:nvPr/>
        </p:nvSpPr>
        <p:spPr>
          <a:xfrm>
            <a:off x="3627132" y="3301659"/>
            <a:ext cx="2011680" cy="411653"/>
          </a:xfrm>
          <a:custGeom>
            <a:avLst/>
            <a:gdLst/>
            <a:ahLst/>
            <a:cxnLst/>
            <a:rect l="l" t="t" r="r" b="b"/>
            <a:pathLst>
              <a:path w="2011680" h="411653">
                <a:moveTo>
                  <a:pt x="0" y="411653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Producción de Testosterona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6475576" y="3842327"/>
            <a:ext cx="2011680" cy="1006764"/>
          </a:xfrm>
          <a:custGeom>
            <a:avLst/>
            <a:gdLst/>
            <a:ahLst/>
            <a:cxnLst/>
            <a:rect l="l" t="t" r="r" b="b"/>
            <a:pathLst>
              <a:path w="2011680" h="1006764">
                <a:moveTo>
                  <a:pt x="0" y="1006764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1006764"/>
                </a:lnTo>
                <a:lnTo>
                  <a:pt x="0" y="1006764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Durante la espermatogénesis, se producen millones de espermatozoides que son almacenados en el epidídimo. Estos espermatozoides maduran y se preparan para su eventual liberación durante la eyaculación.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6475576" y="3301659"/>
            <a:ext cx="2011680" cy="411653"/>
          </a:xfrm>
          <a:custGeom>
            <a:avLst/>
            <a:gdLst/>
            <a:ahLst/>
            <a:cxnLst/>
            <a:rect l="l" t="t" r="r" b="b"/>
            <a:pathLst>
              <a:path w="2011680" h="411653">
                <a:moveTo>
                  <a:pt x="0" y="411653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Espermatozoides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9310216" y="3842327"/>
            <a:ext cx="2011680" cy="1006764"/>
          </a:xfrm>
          <a:custGeom>
            <a:avLst/>
            <a:gdLst/>
            <a:ahLst/>
            <a:cxnLst/>
            <a:rect l="l" t="t" r="r" b="b"/>
            <a:pathLst>
              <a:path w="2011680" h="1006764">
                <a:moveTo>
                  <a:pt x="0" y="1006764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1006764"/>
                </a:lnTo>
                <a:lnTo>
                  <a:pt x="0" y="1006764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función testicular es crucial para la fertilidad masculina, ya que asegura la producción continua de espermatozoides y hormonas. Un adecuado funcionamiento de los testículos es vital para la salud reproductiva.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9310216" y="3301659"/>
            <a:ext cx="2011680" cy="411653"/>
          </a:xfrm>
          <a:custGeom>
            <a:avLst/>
            <a:gdLst/>
            <a:ahLst/>
            <a:cxnLst/>
            <a:rect l="l" t="t" r="r" b="b"/>
            <a:pathLst>
              <a:path w="2011680" h="411653">
                <a:moveTo>
                  <a:pt x="0" y="411653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Función Testicular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10896539" y="6010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1530597"/>
            <a:ext cx="12191937" cy="6350"/>
          </a:xfrm>
          <a:custGeom>
            <a:avLst/>
            <a:gdLst/>
            <a:ahLst/>
            <a:cxnLst/>
            <a:rect l="l" t="t" r="r" b="b"/>
            <a:pathLst>
              <a:path w="12191937" h="6350">
                <a:moveTo>
                  <a:pt x="0" y="6350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50"/>
                </a:lnTo>
                <a:lnTo>
                  <a:pt x="0" y="6350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91157" y="1955796"/>
            <a:ext cx="3794760" cy="3794760"/>
          </a:xfrm>
          <a:custGeom>
            <a:avLst/>
            <a:gdLst/>
            <a:ahLst/>
            <a:cxnLst/>
            <a:rect l="l" t="t" r="r" b="b"/>
            <a:pathLst>
              <a:path w="3794760" h="3794760">
                <a:moveTo>
                  <a:pt x="0" y="1897380"/>
                </a:moveTo>
                <a:cubicBezTo>
                  <a:pt x="0" y="849486"/>
                  <a:pt x="849486" y="0"/>
                  <a:pt x="1897380" y="0"/>
                </a:cubicBezTo>
                <a:cubicBezTo>
                  <a:pt x="2945274" y="0"/>
                  <a:pt x="3794760" y="849486"/>
                  <a:pt x="3794760" y="1897380"/>
                </a:cubicBezTo>
                <a:cubicBezTo>
                  <a:pt x="3794760" y="2945274"/>
                  <a:pt x="2945274" y="3794760"/>
                  <a:pt x="1897380" y="3794760"/>
                </a:cubicBezTo>
                <a:cubicBezTo>
                  <a:pt x="849486" y="3794760"/>
                  <a:pt x="0" y="2945274"/>
                  <a:pt x="0" y="1897380"/>
                </a:cubicBezTo>
              </a:path>
            </a:pathLst>
          </a:custGeom>
          <a:solidFill>
            <a:srgbClr val="1E1E1E"/>
          </a:solidFill>
          <a:ln w="9525">
            <a:solidFill>
              <a:srgbClr val="1E1E1E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198620" y="1955796"/>
            <a:ext cx="3794760" cy="3794760"/>
          </a:xfrm>
          <a:custGeom>
            <a:avLst/>
            <a:gdLst/>
            <a:ahLst/>
            <a:cxnLst/>
            <a:rect l="l" t="t" r="r" b="b"/>
            <a:pathLst>
              <a:path w="3794760" h="3794760">
                <a:moveTo>
                  <a:pt x="0" y="1897380"/>
                </a:moveTo>
                <a:cubicBezTo>
                  <a:pt x="0" y="849486"/>
                  <a:pt x="849486" y="0"/>
                  <a:pt x="1897380" y="0"/>
                </a:cubicBezTo>
                <a:cubicBezTo>
                  <a:pt x="2945274" y="0"/>
                  <a:pt x="3794760" y="849486"/>
                  <a:pt x="3794760" y="1897380"/>
                </a:cubicBezTo>
                <a:cubicBezTo>
                  <a:pt x="3794760" y="2945274"/>
                  <a:pt x="2945274" y="3794760"/>
                  <a:pt x="1897380" y="3794760"/>
                </a:cubicBezTo>
                <a:cubicBezTo>
                  <a:pt x="849486" y="3794760"/>
                  <a:pt x="0" y="2945274"/>
                  <a:pt x="0" y="1897380"/>
                </a:cubicBezTo>
              </a:path>
            </a:pathLst>
          </a:custGeom>
          <a:solidFill>
            <a:srgbClr val="1E1E1E"/>
          </a:solidFill>
          <a:ln w="9525">
            <a:solidFill>
              <a:srgbClr val="C7C7C7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7999699" y="1955796"/>
            <a:ext cx="3794760" cy="3794760"/>
          </a:xfrm>
          <a:custGeom>
            <a:avLst/>
            <a:gdLst/>
            <a:ahLst/>
            <a:cxnLst/>
            <a:rect l="l" t="t" r="r" b="b"/>
            <a:pathLst>
              <a:path w="3794760" h="3794760">
                <a:moveTo>
                  <a:pt x="0" y="1897380"/>
                </a:moveTo>
                <a:cubicBezTo>
                  <a:pt x="0" y="849486"/>
                  <a:pt x="849486" y="0"/>
                  <a:pt x="1897380" y="0"/>
                </a:cubicBezTo>
                <a:cubicBezTo>
                  <a:pt x="2945274" y="0"/>
                  <a:pt x="3794760" y="849486"/>
                  <a:pt x="3794760" y="1897380"/>
                </a:cubicBezTo>
                <a:cubicBezTo>
                  <a:pt x="3794760" y="2945274"/>
                  <a:pt x="2945274" y="3794760"/>
                  <a:pt x="1897380" y="3794760"/>
                </a:cubicBezTo>
                <a:cubicBezTo>
                  <a:pt x="849486" y="3794760"/>
                  <a:pt x="0" y="2945274"/>
                  <a:pt x="0" y="1897380"/>
                </a:cubicBezTo>
              </a:path>
            </a:pathLst>
          </a:custGeom>
          <a:solidFill>
            <a:srgbClr val="1E1E1E"/>
          </a:solidFill>
          <a:ln w="9525">
            <a:solidFill>
              <a:srgbClr val="1E1E1E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913574" y="2366574"/>
            <a:ext cx="749927" cy="584775"/>
          </a:xfrm>
          <a:custGeom>
            <a:avLst/>
            <a:gdLst/>
            <a:ahLst/>
            <a:cxnLst/>
            <a:rect l="l" t="t" r="r" b="b"/>
            <a:pathLst>
              <a:path w="749927" h="584775">
                <a:moveTo>
                  <a:pt x="0" y="584775"/>
                </a:moveTo>
                <a:lnTo>
                  <a:pt x="0" y="0"/>
                </a:lnTo>
                <a:lnTo>
                  <a:pt x="749927" y="0"/>
                </a:lnTo>
                <a:lnTo>
                  <a:pt x="749927" y="584775"/>
                </a:lnTo>
                <a:lnTo>
                  <a:pt x="0" y="584775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t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01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5721037" y="2366574"/>
            <a:ext cx="749927" cy="584775"/>
          </a:xfrm>
          <a:custGeom>
            <a:avLst/>
            <a:gdLst/>
            <a:ahLst/>
            <a:cxnLst/>
            <a:rect l="l" t="t" r="r" b="b"/>
            <a:pathLst>
              <a:path w="749927" h="584775">
                <a:moveTo>
                  <a:pt x="0" y="584775"/>
                </a:moveTo>
                <a:lnTo>
                  <a:pt x="0" y="0"/>
                </a:lnTo>
                <a:lnTo>
                  <a:pt x="749927" y="0"/>
                </a:lnTo>
                <a:lnTo>
                  <a:pt x="749927" y="584775"/>
                </a:lnTo>
                <a:lnTo>
                  <a:pt x="0" y="584775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t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02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9373364" y="2366574"/>
            <a:ext cx="1047430" cy="584775"/>
          </a:xfrm>
          <a:custGeom>
            <a:avLst/>
            <a:gdLst/>
            <a:ahLst/>
            <a:cxnLst/>
            <a:rect l="l" t="t" r="r" b="b"/>
            <a:pathLst>
              <a:path w="1047430" h="584775">
                <a:moveTo>
                  <a:pt x="0" y="584775"/>
                </a:moveTo>
                <a:lnTo>
                  <a:pt x="0" y="0"/>
                </a:lnTo>
                <a:lnTo>
                  <a:pt x="1047430" y="0"/>
                </a:lnTo>
                <a:lnTo>
                  <a:pt x="1047430" y="584775"/>
                </a:lnTo>
                <a:lnTo>
                  <a:pt x="0" y="584775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t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03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380997" y="919436"/>
            <a:ext cx="11429941" cy="469839"/>
          </a:xfrm>
          <a:custGeom>
            <a:avLst/>
            <a:gdLst/>
            <a:ahLst/>
            <a:cxnLst/>
            <a:rect l="l" t="t" r="r" b="b"/>
            <a:pathLst>
              <a:path w="11429941" h="469839">
                <a:moveTo>
                  <a:pt x="0" y="469839"/>
                </a:moveTo>
                <a:lnTo>
                  <a:pt x="0" y="0"/>
                </a:lnTo>
                <a:lnTo>
                  <a:pt x="11429941" y="0"/>
                </a:lnTo>
                <a:lnTo>
                  <a:pt x="11429941" y="469839"/>
                </a:lnTo>
                <a:lnTo>
                  <a:pt x="0" y="469839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Maduración de Espermatozoides en el Epidídimo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80998" y="6494090"/>
            <a:ext cx="4175125" cy="142347"/>
          </a:xfrm>
          <a:custGeom>
            <a:avLst/>
            <a:gdLst/>
            <a:ahLst/>
            <a:cxnLst/>
            <a:rect l="l" t="t" r="r" b="b"/>
            <a:pathLst>
              <a:path w="4175125" h="142347">
                <a:moveTo>
                  <a:pt x="0" y="142347"/>
                </a:moveTo>
                <a:lnTo>
                  <a:pt x="0" y="0"/>
                </a:lnTo>
                <a:lnTo>
                  <a:pt x="4175125" y="0"/>
                </a:lnTo>
                <a:lnTo>
                  <a:pt x="4175125" y="142347"/>
                </a:lnTo>
                <a:lnTo>
                  <a:pt x="0" y="142347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Reproductor Masculino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1262360" y="6480625"/>
            <a:ext cx="548579" cy="153888"/>
          </a:xfrm>
          <a:custGeom>
            <a:avLst/>
            <a:gdLst/>
            <a:ahLst/>
            <a:cxnLst/>
            <a:rect l="l" t="t" r="r" b="b"/>
            <a:pathLst>
              <a:path w="548579" h="153888">
                <a:moveTo>
                  <a:pt x="0" y="153888"/>
                </a:moveTo>
                <a:lnTo>
                  <a:pt x="0" y="0"/>
                </a:lnTo>
                <a:lnTo>
                  <a:pt x="548579" y="0"/>
                </a:lnTo>
                <a:lnTo>
                  <a:pt x="548579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866144" y="3555992"/>
            <a:ext cx="2844786" cy="1528704"/>
          </a:xfrm>
          <a:custGeom>
            <a:avLst/>
            <a:gdLst/>
            <a:ahLst/>
            <a:cxnLst/>
            <a:rect l="l" t="t" r="r" b="b"/>
            <a:pathLst>
              <a:path w="2844786" h="1528704">
                <a:moveTo>
                  <a:pt x="0" y="1528704"/>
                </a:moveTo>
                <a:lnTo>
                  <a:pt x="0" y="0"/>
                </a:lnTo>
                <a:lnTo>
                  <a:pt x="2844786" y="0"/>
                </a:lnTo>
                <a:lnTo>
                  <a:pt x="2844786" y="1528704"/>
                </a:lnTo>
                <a:lnTo>
                  <a:pt x="0" y="1528704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epidídimo es una estructura alargada situada en la cara posterior del testículo. Se divide en tres partes: cabeza, cuerpo y cola.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866144" y="3031431"/>
            <a:ext cx="2844785" cy="411653"/>
          </a:xfrm>
          <a:custGeom>
            <a:avLst/>
            <a:gdLst/>
            <a:ahLst/>
            <a:cxnLst/>
            <a:rect l="l" t="t" r="r" b="b"/>
            <a:pathLst>
              <a:path w="2844785" h="411653">
                <a:moveTo>
                  <a:pt x="0" y="411653"/>
                </a:moveTo>
                <a:lnTo>
                  <a:pt x="0" y="0"/>
                </a:lnTo>
                <a:lnTo>
                  <a:pt x="2844785" y="0"/>
                </a:lnTo>
                <a:lnTo>
                  <a:pt x="2844785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Estructura del Epidídimo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673607" y="3555992"/>
            <a:ext cx="2844786" cy="1528704"/>
          </a:xfrm>
          <a:custGeom>
            <a:avLst/>
            <a:gdLst/>
            <a:ahLst/>
            <a:cxnLst/>
            <a:rect l="l" t="t" r="r" b="b"/>
            <a:pathLst>
              <a:path w="2844786" h="1528704">
                <a:moveTo>
                  <a:pt x="0" y="1528704"/>
                </a:moveTo>
                <a:lnTo>
                  <a:pt x="0" y="0"/>
                </a:lnTo>
                <a:lnTo>
                  <a:pt x="2844786" y="0"/>
                </a:lnTo>
                <a:lnTo>
                  <a:pt x="2844786" y="1528704"/>
                </a:lnTo>
                <a:lnTo>
                  <a:pt x="0" y="1528704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cabeza del epidídimo recibe los espermatozoides de los conductillos eferentes. Aquí comienza el proceso de almacenamiento y maduración de los espermatozoides.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4673608" y="3031431"/>
            <a:ext cx="2844785" cy="411653"/>
          </a:xfrm>
          <a:custGeom>
            <a:avLst/>
            <a:gdLst/>
            <a:ahLst/>
            <a:cxnLst/>
            <a:rect l="l" t="t" r="r" b="b"/>
            <a:pathLst>
              <a:path w="2844785" h="411653">
                <a:moveTo>
                  <a:pt x="0" y="411653"/>
                </a:moveTo>
                <a:lnTo>
                  <a:pt x="0" y="0"/>
                </a:lnTo>
                <a:lnTo>
                  <a:pt x="2844785" y="0"/>
                </a:lnTo>
                <a:lnTo>
                  <a:pt x="2844785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Función de la Cabeza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474686" y="3555992"/>
            <a:ext cx="2844786" cy="1528704"/>
          </a:xfrm>
          <a:custGeom>
            <a:avLst/>
            <a:gdLst/>
            <a:ahLst/>
            <a:cxnLst/>
            <a:rect l="l" t="t" r="r" b="b"/>
            <a:pathLst>
              <a:path w="2844786" h="1528704">
                <a:moveTo>
                  <a:pt x="0" y="1528704"/>
                </a:moveTo>
                <a:lnTo>
                  <a:pt x="0" y="0"/>
                </a:lnTo>
                <a:lnTo>
                  <a:pt x="2844786" y="0"/>
                </a:lnTo>
                <a:lnTo>
                  <a:pt x="2844786" y="1528704"/>
                </a:lnTo>
                <a:lnTo>
                  <a:pt x="0" y="1528704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En el cuerpo y la cola del epidídimo, los espermatozoides continúan su maduración. Este proceso es crucial para que los espermatozoides adquieran la capacidad de fertilizar un óvulo.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8474687" y="3031431"/>
            <a:ext cx="2844785" cy="411653"/>
          </a:xfrm>
          <a:custGeom>
            <a:avLst/>
            <a:gdLst/>
            <a:ahLst/>
            <a:cxnLst/>
            <a:rect l="l" t="t" r="r" b="b"/>
            <a:pathLst>
              <a:path w="2844785" h="411653">
                <a:moveTo>
                  <a:pt x="0" y="411653"/>
                </a:moveTo>
                <a:lnTo>
                  <a:pt x="0" y="0"/>
                </a:lnTo>
                <a:lnTo>
                  <a:pt x="2844785" y="0"/>
                </a:lnTo>
                <a:lnTo>
                  <a:pt x="2844785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Maduración en el Cuerpo y Cola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0896539" y="6010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3422651"/>
            <a:ext cx="6095968" cy="6349"/>
          </a:xfrm>
          <a:custGeom>
            <a:avLst/>
            <a:gdLst/>
            <a:ahLst/>
            <a:cxnLst/>
            <a:rect l="l" t="t" r="r" b="b"/>
            <a:pathLst>
              <a:path w="6095968" h="6349">
                <a:moveTo>
                  <a:pt x="0" y="6349"/>
                </a:moveTo>
                <a:lnTo>
                  <a:pt x="0" y="0"/>
                </a:lnTo>
                <a:lnTo>
                  <a:pt x="6095968" y="0"/>
                </a:lnTo>
                <a:lnTo>
                  <a:pt x="6095968" y="6349"/>
                </a:lnTo>
                <a:lnTo>
                  <a:pt x="0" y="6349"/>
                </a:lnTo>
              </a:path>
            </a:pathLst>
          </a:custGeom>
          <a:blipFill>
            <a:blip r:embed="rId4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0" y="3422651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095969" y="660761"/>
            <a:ext cx="5667" cy="5532120"/>
          </a:xfrm>
          <a:custGeom>
            <a:avLst/>
            <a:gdLst/>
            <a:ahLst/>
            <a:cxnLst/>
            <a:rect l="l" t="t" r="r" b="b"/>
            <a:pathLst>
              <a:path w="5667" h="5532120">
                <a:moveTo>
                  <a:pt x="0" y="5532120"/>
                </a:moveTo>
                <a:lnTo>
                  <a:pt x="0" y="0"/>
                </a:lnTo>
                <a:lnTo>
                  <a:pt x="5667" y="0"/>
                </a:lnTo>
                <a:lnTo>
                  <a:pt x="5667" y="5532120"/>
                </a:lnTo>
                <a:lnTo>
                  <a:pt x="0" y="5532120"/>
                </a:lnTo>
              </a:path>
            </a:pathLst>
          </a:custGeom>
          <a:blipFill>
            <a:blip r:embed="rId5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0" y="3429000"/>
            <a:ext cx="2031989" cy="2768240"/>
          </a:xfrm>
          <a:custGeom>
            <a:avLst/>
            <a:gdLst/>
            <a:ahLst/>
            <a:cxnLst/>
            <a:rect l="l" t="t" r="r" b="b"/>
            <a:pathLst>
              <a:path w="2031989" h="2768240">
                <a:moveTo>
                  <a:pt x="1015995" y="0"/>
                </a:moveTo>
                <a:lnTo>
                  <a:pt x="0" y="0"/>
                </a:lnTo>
                <a:lnTo>
                  <a:pt x="1015995" y="1384120"/>
                </a:lnTo>
                <a:lnTo>
                  <a:pt x="0" y="1384120"/>
                </a:lnTo>
                <a:lnTo>
                  <a:pt x="1015995" y="2768240"/>
                </a:lnTo>
                <a:lnTo>
                  <a:pt x="2031989" y="2768240"/>
                </a:lnTo>
                <a:lnTo>
                  <a:pt x="1015995" y="1384120"/>
                </a:lnTo>
                <a:lnTo>
                  <a:pt x="2031989" y="1384120"/>
                </a:lnTo>
                <a:lnTo>
                  <a:pt x="1015995" y="0"/>
                </a:lnTo>
              </a:path>
            </a:pathLst>
          </a:custGeom>
          <a:solidFill>
            <a:srgbClr val="1E1E1E">
              <a:alpha val="10000"/>
            </a:srgbClr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2031990" y="3429000"/>
            <a:ext cx="2031989" cy="2768240"/>
          </a:xfrm>
          <a:custGeom>
            <a:avLst/>
            <a:gdLst/>
            <a:ahLst/>
            <a:cxnLst/>
            <a:rect l="l" t="t" r="r" b="b"/>
            <a:pathLst>
              <a:path w="2031989" h="2768240">
                <a:moveTo>
                  <a:pt x="1015995" y="0"/>
                </a:moveTo>
                <a:lnTo>
                  <a:pt x="0" y="0"/>
                </a:lnTo>
                <a:lnTo>
                  <a:pt x="1015995" y="1384120"/>
                </a:lnTo>
                <a:lnTo>
                  <a:pt x="0" y="1384120"/>
                </a:lnTo>
                <a:lnTo>
                  <a:pt x="1015995" y="2768240"/>
                </a:lnTo>
                <a:lnTo>
                  <a:pt x="2031989" y="2768240"/>
                </a:lnTo>
                <a:lnTo>
                  <a:pt x="1015995" y="1384120"/>
                </a:lnTo>
                <a:lnTo>
                  <a:pt x="2031989" y="1384120"/>
                </a:lnTo>
                <a:lnTo>
                  <a:pt x="1015995" y="0"/>
                </a:lnTo>
              </a:path>
            </a:pathLst>
          </a:custGeom>
          <a:solidFill>
            <a:srgbClr val="1E1E1E">
              <a:alpha val="10000"/>
            </a:srgbClr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4063979" y="3429000"/>
            <a:ext cx="2031989" cy="2768240"/>
          </a:xfrm>
          <a:custGeom>
            <a:avLst/>
            <a:gdLst/>
            <a:ahLst/>
            <a:cxnLst/>
            <a:rect l="l" t="t" r="r" b="b"/>
            <a:pathLst>
              <a:path w="2031989" h="2768240">
                <a:moveTo>
                  <a:pt x="1015995" y="0"/>
                </a:moveTo>
                <a:lnTo>
                  <a:pt x="0" y="0"/>
                </a:lnTo>
                <a:lnTo>
                  <a:pt x="1015995" y="1384120"/>
                </a:lnTo>
                <a:lnTo>
                  <a:pt x="0" y="1384120"/>
                </a:lnTo>
                <a:lnTo>
                  <a:pt x="1015995" y="2768240"/>
                </a:lnTo>
                <a:lnTo>
                  <a:pt x="2031989" y="2768240"/>
                </a:lnTo>
                <a:lnTo>
                  <a:pt x="1015995" y="1384120"/>
                </a:lnTo>
                <a:lnTo>
                  <a:pt x="2031989" y="1384120"/>
                </a:lnTo>
                <a:lnTo>
                  <a:pt x="1015995" y="0"/>
                </a:lnTo>
              </a:path>
            </a:pathLst>
          </a:custGeom>
          <a:solidFill>
            <a:srgbClr val="1E1E1E">
              <a:alpha val="10000"/>
            </a:srgbClr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380998" y="1041709"/>
            <a:ext cx="5459113" cy="2082195"/>
          </a:xfrm>
          <a:custGeom>
            <a:avLst/>
            <a:gdLst/>
            <a:ahLst/>
            <a:cxnLst/>
            <a:rect l="l" t="t" r="r" b="b"/>
            <a:pathLst>
              <a:path w="5459113" h="2082195">
                <a:moveTo>
                  <a:pt x="0" y="2082195"/>
                </a:moveTo>
                <a:lnTo>
                  <a:pt x="0" y="0"/>
                </a:lnTo>
                <a:lnTo>
                  <a:pt x="5459113" y="0"/>
                </a:lnTo>
                <a:lnTo>
                  <a:pt x="5459113" y="2082195"/>
                </a:lnTo>
                <a:lnTo>
                  <a:pt x="0" y="2082195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Secreción de Líquido Seminal por las Vesículas Seminales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380997" y="6494090"/>
            <a:ext cx="6400800" cy="142347"/>
          </a:xfrm>
          <a:custGeom>
            <a:avLst/>
            <a:gdLst/>
            <a:ahLst/>
            <a:cxnLst/>
            <a:rect l="l" t="t" r="r" b="b"/>
            <a:pathLst>
              <a:path w="6400800" h="142347">
                <a:moveTo>
                  <a:pt x="0" y="142347"/>
                </a:moveTo>
                <a:lnTo>
                  <a:pt x="0" y="0"/>
                </a:lnTo>
                <a:lnTo>
                  <a:pt x="6400800" y="0"/>
                </a:lnTo>
                <a:lnTo>
                  <a:pt x="6400800" y="142347"/>
                </a:lnTo>
                <a:lnTo>
                  <a:pt x="0" y="142347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Reproductor Masculino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11262360" y="6480625"/>
            <a:ext cx="548579" cy="153888"/>
          </a:xfrm>
          <a:custGeom>
            <a:avLst/>
            <a:gdLst/>
            <a:ahLst/>
            <a:cxnLst/>
            <a:rect l="l" t="t" r="r" b="b"/>
            <a:pathLst>
              <a:path w="548579" h="153888">
                <a:moveTo>
                  <a:pt x="0" y="153888"/>
                </a:moveTo>
                <a:lnTo>
                  <a:pt x="0" y="0"/>
                </a:lnTo>
                <a:lnTo>
                  <a:pt x="548579" y="0"/>
                </a:lnTo>
                <a:lnTo>
                  <a:pt x="548579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6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6848323" y="3682967"/>
            <a:ext cx="5030347" cy="309783"/>
          </a:xfrm>
          <a:custGeom>
            <a:avLst/>
            <a:gdLst/>
            <a:ahLst/>
            <a:cxnLst/>
            <a:rect l="l" t="t" r="r" b="b"/>
            <a:pathLst>
              <a:path w="5030347" h="309783">
                <a:moveTo>
                  <a:pt x="0" y="309783"/>
                </a:moveTo>
                <a:lnTo>
                  <a:pt x="0" y="0"/>
                </a:lnTo>
                <a:lnTo>
                  <a:pt x="5030347" y="0"/>
                </a:lnTo>
                <a:lnTo>
                  <a:pt x="5030347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Composición del Líquido Seminal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855479" y="4152990"/>
            <a:ext cx="5019776" cy="1858007"/>
          </a:xfrm>
          <a:custGeom>
            <a:avLst/>
            <a:gdLst/>
            <a:ahLst/>
            <a:cxnLst/>
            <a:rect l="l" t="t" r="r" b="b"/>
            <a:pathLst>
              <a:path w="5019776" h="1858007">
                <a:moveTo>
                  <a:pt x="0" y="1858007"/>
                </a:moveTo>
                <a:lnTo>
                  <a:pt x="0" y="0"/>
                </a:lnTo>
                <a:lnTo>
                  <a:pt x="5019776" y="0"/>
                </a:lnTo>
                <a:lnTo>
                  <a:pt x="5019776" y="1858007"/>
                </a:lnTo>
                <a:lnTo>
                  <a:pt x="0" y="185800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líquido seminal incluye espermatozoides y fluidos de las glándulas sexuales.</a:t>
            </a:r>
            <a:endParaRPr lang="en-US" sz="13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Su pH es ligeramente alcalino, ayudando a neutralizar la acidez del tracto reproductivo femenino.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346551" y="3689510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0" y="33004"/>
                </a:moveTo>
                <a:cubicBezTo>
                  <a:pt x="0" y="25166"/>
                  <a:pt x="6306" y="18859"/>
                  <a:pt x="14145" y="18859"/>
                </a:cubicBezTo>
                <a:lnTo>
                  <a:pt x="33004" y="18859"/>
                </a:lnTo>
                <a:lnTo>
                  <a:pt x="99012" y="18859"/>
                </a:lnTo>
                <a:lnTo>
                  <a:pt x="117872" y="18859"/>
                </a:lnTo>
                <a:cubicBezTo>
                  <a:pt x="125710" y="18859"/>
                  <a:pt x="132017" y="25166"/>
                  <a:pt x="132017" y="33004"/>
                </a:cubicBezTo>
                <a:cubicBezTo>
                  <a:pt x="132017" y="40843"/>
                  <a:pt x="125710" y="47149"/>
                  <a:pt x="117872" y="47149"/>
                </a:cubicBezTo>
                <a:lnTo>
                  <a:pt x="113157" y="47149"/>
                </a:lnTo>
                <a:lnTo>
                  <a:pt x="113157" y="235744"/>
                </a:lnTo>
                <a:cubicBezTo>
                  <a:pt x="113157" y="261793"/>
                  <a:pt x="92058" y="282893"/>
                  <a:pt x="66008" y="282893"/>
                </a:cubicBezTo>
                <a:cubicBezTo>
                  <a:pt x="39959" y="282893"/>
                  <a:pt x="18860" y="261793"/>
                  <a:pt x="18860" y="235744"/>
                </a:cubicBezTo>
                <a:lnTo>
                  <a:pt x="18860" y="47149"/>
                </a:lnTo>
                <a:lnTo>
                  <a:pt x="14145" y="47149"/>
                </a:lnTo>
                <a:cubicBezTo>
                  <a:pt x="6306" y="47149"/>
                  <a:pt x="0" y="40843"/>
                  <a:pt x="0" y="33004"/>
                </a:cubicBezTo>
                <a:lnTo>
                  <a:pt x="0" y="33004"/>
                </a:lnTo>
                <a:moveTo>
                  <a:pt x="47149" y="47149"/>
                </a:moveTo>
                <a:lnTo>
                  <a:pt x="47149" y="150876"/>
                </a:lnTo>
                <a:lnTo>
                  <a:pt x="84868" y="150876"/>
                </a:lnTo>
                <a:lnTo>
                  <a:pt x="84868" y="47149"/>
                </a:lnTo>
                <a:lnTo>
                  <a:pt x="47149" y="47149"/>
                </a:lnTo>
                <a:moveTo>
                  <a:pt x="169736" y="33004"/>
                </a:moveTo>
                <a:cubicBezTo>
                  <a:pt x="169736" y="25166"/>
                  <a:pt x="176042" y="18859"/>
                  <a:pt x="183880" y="18859"/>
                </a:cubicBezTo>
                <a:lnTo>
                  <a:pt x="202740" y="18859"/>
                </a:lnTo>
                <a:lnTo>
                  <a:pt x="268748" y="18859"/>
                </a:lnTo>
                <a:lnTo>
                  <a:pt x="287607" y="18859"/>
                </a:lnTo>
                <a:cubicBezTo>
                  <a:pt x="295446" y="18859"/>
                  <a:pt x="301752" y="25166"/>
                  <a:pt x="301752" y="33004"/>
                </a:cubicBezTo>
                <a:cubicBezTo>
                  <a:pt x="301752" y="40843"/>
                  <a:pt x="295446" y="47149"/>
                  <a:pt x="287607" y="47149"/>
                </a:cubicBezTo>
                <a:lnTo>
                  <a:pt x="282893" y="47149"/>
                </a:lnTo>
                <a:lnTo>
                  <a:pt x="282893" y="235744"/>
                </a:lnTo>
                <a:cubicBezTo>
                  <a:pt x="282893" y="261793"/>
                  <a:pt x="261793" y="282893"/>
                  <a:pt x="235744" y="282893"/>
                </a:cubicBezTo>
                <a:cubicBezTo>
                  <a:pt x="209694" y="282893"/>
                  <a:pt x="188595" y="261793"/>
                  <a:pt x="188595" y="235744"/>
                </a:cubicBezTo>
                <a:lnTo>
                  <a:pt x="188595" y="47149"/>
                </a:lnTo>
                <a:lnTo>
                  <a:pt x="183880" y="47149"/>
                </a:lnTo>
                <a:cubicBezTo>
                  <a:pt x="176042" y="47149"/>
                  <a:pt x="169736" y="40843"/>
                  <a:pt x="169736" y="33004"/>
                </a:cubicBezTo>
                <a:lnTo>
                  <a:pt x="169736" y="33004"/>
                </a:lnTo>
                <a:moveTo>
                  <a:pt x="216884" y="47149"/>
                </a:moveTo>
                <a:lnTo>
                  <a:pt x="216884" y="150876"/>
                </a:lnTo>
                <a:lnTo>
                  <a:pt x="254603" y="150876"/>
                </a:lnTo>
                <a:lnTo>
                  <a:pt x="254603" y="47149"/>
                </a:lnTo>
                <a:lnTo>
                  <a:pt x="216884" y="47149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851739" y="914728"/>
            <a:ext cx="5030347" cy="309783"/>
          </a:xfrm>
          <a:custGeom>
            <a:avLst/>
            <a:gdLst/>
            <a:ahLst/>
            <a:cxnLst/>
            <a:rect l="l" t="t" r="r" b="b"/>
            <a:pathLst>
              <a:path w="5030347" h="309783">
                <a:moveTo>
                  <a:pt x="0" y="309783"/>
                </a:moveTo>
                <a:lnTo>
                  <a:pt x="0" y="0"/>
                </a:lnTo>
                <a:lnTo>
                  <a:pt x="5030347" y="0"/>
                </a:lnTo>
                <a:lnTo>
                  <a:pt x="5030347" y="309783"/>
                </a:lnTo>
                <a:lnTo>
                  <a:pt x="0" y="309783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Función de las Vesículas Seminales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858895" y="1384751"/>
            <a:ext cx="5019776" cy="1858007"/>
          </a:xfrm>
          <a:custGeom>
            <a:avLst/>
            <a:gdLst/>
            <a:ahLst/>
            <a:cxnLst/>
            <a:rect l="l" t="t" r="r" b="b"/>
            <a:pathLst>
              <a:path w="5019776" h="1858007">
                <a:moveTo>
                  <a:pt x="0" y="1858007"/>
                </a:moveTo>
                <a:lnTo>
                  <a:pt x="0" y="0"/>
                </a:lnTo>
                <a:lnTo>
                  <a:pt x="5019776" y="0"/>
                </a:lnTo>
                <a:lnTo>
                  <a:pt x="5019776" y="1858007"/>
                </a:lnTo>
                <a:lnTo>
                  <a:pt x="0" y="185800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Las vesículas seminales secretan un líquido viscoso rico en fructosa.</a:t>
            </a:r>
            <a:endParaRPr lang="en-US" sz="13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Este líquido nutre a los espermatozoides y es esencial para su movilidad</a:t>
            </a: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6346551" y="914727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117316" y="99568"/>
                </a:moveTo>
                <a:lnTo>
                  <a:pt x="137355" y="119547"/>
                </a:lnTo>
                <a:lnTo>
                  <a:pt x="182205" y="164397"/>
                </a:lnTo>
                <a:lnTo>
                  <a:pt x="202184" y="184436"/>
                </a:lnTo>
                <a:lnTo>
                  <a:pt x="206899" y="189151"/>
                </a:lnTo>
                <a:cubicBezTo>
                  <a:pt x="212439" y="194691"/>
                  <a:pt x="221397" y="194691"/>
                  <a:pt x="226878" y="189151"/>
                </a:cubicBezTo>
                <a:cubicBezTo>
                  <a:pt x="232359" y="183611"/>
                  <a:pt x="232418" y="174652"/>
                  <a:pt x="226878" y="169171"/>
                </a:cubicBezTo>
                <a:lnTo>
                  <a:pt x="222163" y="164456"/>
                </a:lnTo>
                <a:lnTo>
                  <a:pt x="242143" y="144477"/>
                </a:lnTo>
                <a:lnTo>
                  <a:pt x="284164" y="102456"/>
                </a:lnTo>
                <a:cubicBezTo>
                  <a:pt x="295421" y="91199"/>
                  <a:pt x="301727" y="75935"/>
                  <a:pt x="301727" y="60022"/>
                </a:cubicBezTo>
                <a:cubicBezTo>
                  <a:pt x="301786" y="26841"/>
                  <a:pt x="274911" y="-34"/>
                  <a:pt x="241789" y="-34"/>
                </a:cubicBezTo>
                <a:cubicBezTo>
                  <a:pt x="225876" y="-34"/>
                  <a:pt x="210612" y="6272"/>
                  <a:pt x="199355" y="17529"/>
                </a:cubicBezTo>
                <a:lnTo>
                  <a:pt x="157334" y="59550"/>
                </a:lnTo>
                <a:lnTo>
                  <a:pt x="137355" y="79530"/>
                </a:lnTo>
                <a:lnTo>
                  <a:pt x="132640" y="74815"/>
                </a:lnTo>
                <a:cubicBezTo>
                  <a:pt x="127100" y="69275"/>
                  <a:pt x="118141" y="69275"/>
                  <a:pt x="112660" y="74815"/>
                </a:cubicBezTo>
                <a:cubicBezTo>
                  <a:pt x="107179" y="80355"/>
                  <a:pt x="107120" y="89313"/>
                  <a:pt x="112660" y="94794"/>
                </a:cubicBezTo>
                <a:lnTo>
                  <a:pt x="112660" y="94794"/>
                </a:lnTo>
                <a:lnTo>
                  <a:pt x="117375" y="99509"/>
                </a:lnTo>
                <a:lnTo>
                  <a:pt x="117316" y="99568"/>
                </a:lnTo>
                <a:moveTo>
                  <a:pt x="264185" y="82418"/>
                </a:moveTo>
                <a:lnTo>
                  <a:pt x="202184" y="144418"/>
                </a:lnTo>
                <a:lnTo>
                  <a:pt x="157334" y="99568"/>
                </a:lnTo>
                <a:lnTo>
                  <a:pt x="219334" y="37567"/>
                </a:lnTo>
                <a:cubicBezTo>
                  <a:pt x="225287" y="31615"/>
                  <a:pt x="233361" y="28256"/>
                  <a:pt x="241789" y="28256"/>
                </a:cubicBezTo>
                <a:cubicBezTo>
                  <a:pt x="259293" y="28256"/>
                  <a:pt x="273496" y="42459"/>
                  <a:pt x="273496" y="59963"/>
                </a:cubicBezTo>
                <a:cubicBezTo>
                  <a:pt x="273496" y="68391"/>
                  <a:pt x="270137" y="76465"/>
                  <a:pt x="264185" y="82418"/>
                </a:cubicBezTo>
                <a:lnTo>
                  <a:pt x="264185" y="82418"/>
                </a:lnTo>
                <a:moveTo>
                  <a:pt x="31329" y="193865"/>
                </a:moveTo>
                <a:cubicBezTo>
                  <a:pt x="23372" y="201822"/>
                  <a:pt x="18893" y="212607"/>
                  <a:pt x="18893" y="223864"/>
                </a:cubicBezTo>
                <a:lnTo>
                  <a:pt x="18893" y="255041"/>
                </a:lnTo>
                <a:lnTo>
                  <a:pt x="2391" y="279794"/>
                </a:lnTo>
                <a:cubicBezTo>
                  <a:pt x="-1322" y="285393"/>
                  <a:pt x="-615" y="292878"/>
                  <a:pt x="4159" y="297652"/>
                </a:cubicBezTo>
                <a:cubicBezTo>
                  <a:pt x="8933" y="302426"/>
                  <a:pt x="16418" y="303133"/>
                  <a:pt x="22017" y="299420"/>
                </a:cubicBezTo>
                <a:lnTo>
                  <a:pt x="46770" y="282918"/>
                </a:lnTo>
                <a:lnTo>
                  <a:pt x="77947" y="282918"/>
                </a:lnTo>
                <a:cubicBezTo>
                  <a:pt x="89204" y="282918"/>
                  <a:pt x="99989" y="278439"/>
                  <a:pt x="107945" y="270482"/>
                </a:cubicBezTo>
                <a:lnTo>
                  <a:pt x="184739" y="193630"/>
                </a:lnTo>
                <a:lnTo>
                  <a:pt x="164760" y="173651"/>
                </a:lnTo>
                <a:lnTo>
                  <a:pt x="87907" y="250444"/>
                </a:lnTo>
                <a:cubicBezTo>
                  <a:pt x="85255" y="253096"/>
                  <a:pt x="81660" y="254570"/>
                  <a:pt x="77888" y="254570"/>
                </a:cubicBezTo>
                <a:lnTo>
                  <a:pt x="47182" y="254570"/>
                </a:lnTo>
                <a:lnTo>
                  <a:pt x="47182" y="223864"/>
                </a:lnTo>
                <a:cubicBezTo>
                  <a:pt x="47182" y="220092"/>
                  <a:pt x="48656" y="216497"/>
                  <a:pt x="51308" y="213845"/>
                </a:cubicBezTo>
                <a:lnTo>
                  <a:pt x="128160" y="137051"/>
                </a:lnTo>
                <a:lnTo>
                  <a:pt x="108181" y="117072"/>
                </a:lnTo>
                <a:lnTo>
                  <a:pt x="31329" y="193865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10896539" y="6010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1530597"/>
            <a:ext cx="12191937" cy="6350"/>
          </a:xfrm>
          <a:custGeom>
            <a:avLst/>
            <a:gdLst/>
            <a:ahLst/>
            <a:cxnLst/>
            <a:rect l="l" t="t" r="r" b="b"/>
            <a:pathLst>
              <a:path w="12191937" h="6350">
                <a:moveTo>
                  <a:pt x="0" y="6350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50"/>
                </a:lnTo>
                <a:lnTo>
                  <a:pt x="0" y="6350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91157" y="1955796"/>
            <a:ext cx="3794760" cy="3794760"/>
          </a:xfrm>
          <a:custGeom>
            <a:avLst/>
            <a:gdLst/>
            <a:ahLst/>
            <a:cxnLst/>
            <a:rect l="l" t="t" r="r" b="b"/>
            <a:pathLst>
              <a:path w="3794760" h="3794760">
                <a:moveTo>
                  <a:pt x="0" y="1897380"/>
                </a:moveTo>
                <a:cubicBezTo>
                  <a:pt x="0" y="849486"/>
                  <a:pt x="849486" y="0"/>
                  <a:pt x="1897380" y="0"/>
                </a:cubicBezTo>
                <a:cubicBezTo>
                  <a:pt x="2945274" y="0"/>
                  <a:pt x="3794760" y="849486"/>
                  <a:pt x="3794760" y="1897380"/>
                </a:cubicBezTo>
                <a:cubicBezTo>
                  <a:pt x="3794760" y="2945274"/>
                  <a:pt x="2945274" y="3794760"/>
                  <a:pt x="1897380" y="3794760"/>
                </a:cubicBezTo>
                <a:cubicBezTo>
                  <a:pt x="849486" y="3794760"/>
                  <a:pt x="0" y="2945274"/>
                  <a:pt x="0" y="1897380"/>
                </a:cubicBezTo>
              </a:path>
            </a:pathLst>
          </a:custGeom>
          <a:solidFill>
            <a:srgbClr val="1E1E1E"/>
          </a:solidFill>
          <a:ln w="9525">
            <a:solidFill>
              <a:srgbClr val="1E1E1E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198620" y="1955796"/>
            <a:ext cx="3794760" cy="3794760"/>
          </a:xfrm>
          <a:custGeom>
            <a:avLst/>
            <a:gdLst/>
            <a:ahLst/>
            <a:cxnLst/>
            <a:rect l="l" t="t" r="r" b="b"/>
            <a:pathLst>
              <a:path w="3794760" h="3794760">
                <a:moveTo>
                  <a:pt x="0" y="1897380"/>
                </a:moveTo>
                <a:cubicBezTo>
                  <a:pt x="0" y="849486"/>
                  <a:pt x="849486" y="0"/>
                  <a:pt x="1897380" y="0"/>
                </a:cubicBezTo>
                <a:cubicBezTo>
                  <a:pt x="2945274" y="0"/>
                  <a:pt x="3794760" y="849486"/>
                  <a:pt x="3794760" y="1897380"/>
                </a:cubicBezTo>
                <a:cubicBezTo>
                  <a:pt x="3794760" y="2945274"/>
                  <a:pt x="2945274" y="3794760"/>
                  <a:pt x="1897380" y="3794760"/>
                </a:cubicBezTo>
                <a:cubicBezTo>
                  <a:pt x="849486" y="3794760"/>
                  <a:pt x="0" y="2945274"/>
                  <a:pt x="0" y="1897380"/>
                </a:cubicBezTo>
              </a:path>
            </a:pathLst>
          </a:custGeom>
          <a:solidFill>
            <a:srgbClr val="1E1E1E"/>
          </a:solidFill>
          <a:ln w="9525">
            <a:solidFill>
              <a:srgbClr val="C7C7C7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7999699" y="1955796"/>
            <a:ext cx="3794760" cy="3794760"/>
          </a:xfrm>
          <a:custGeom>
            <a:avLst/>
            <a:gdLst/>
            <a:ahLst/>
            <a:cxnLst/>
            <a:rect l="l" t="t" r="r" b="b"/>
            <a:pathLst>
              <a:path w="3794760" h="3794760">
                <a:moveTo>
                  <a:pt x="0" y="1897380"/>
                </a:moveTo>
                <a:cubicBezTo>
                  <a:pt x="0" y="849486"/>
                  <a:pt x="849486" y="0"/>
                  <a:pt x="1897380" y="0"/>
                </a:cubicBezTo>
                <a:cubicBezTo>
                  <a:pt x="2945274" y="0"/>
                  <a:pt x="3794760" y="849486"/>
                  <a:pt x="3794760" y="1897380"/>
                </a:cubicBezTo>
                <a:cubicBezTo>
                  <a:pt x="3794760" y="2945274"/>
                  <a:pt x="2945274" y="3794760"/>
                  <a:pt x="1897380" y="3794760"/>
                </a:cubicBezTo>
                <a:cubicBezTo>
                  <a:pt x="849486" y="3794760"/>
                  <a:pt x="0" y="2945274"/>
                  <a:pt x="0" y="1897380"/>
                </a:cubicBezTo>
              </a:path>
            </a:pathLst>
          </a:custGeom>
          <a:solidFill>
            <a:srgbClr val="1E1E1E"/>
          </a:solidFill>
          <a:ln w="9525">
            <a:solidFill>
              <a:srgbClr val="1E1E1E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913574" y="2366574"/>
            <a:ext cx="749927" cy="584775"/>
          </a:xfrm>
          <a:custGeom>
            <a:avLst/>
            <a:gdLst/>
            <a:ahLst/>
            <a:cxnLst/>
            <a:rect l="l" t="t" r="r" b="b"/>
            <a:pathLst>
              <a:path w="749927" h="584775">
                <a:moveTo>
                  <a:pt x="0" y="584775"/>
                </a:moveTo>
                <a:lnTo>
                  <a:pt x="0" y="0"/>
                </a:lnTo>
                <a:lnTo>
                  <a:pt x="749927" y="0"/>
                </a:lnTo>
                <a:lnTo>
                  <a:pt x="749927" y="584775"/>
                </a:lnTo>
                <a:lnTo>
                  <a:pt x="0" y="584775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t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01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5721037" y="2366574"/>
            <a:ext cx="749927" cy="584775"/>
          </a:xfrm>
          <a:custGeom>
            <a:avLst/>
            <a:gdLst/>
            <a:ahLst/>
            <a:cxnLst/>
            <a:rect l="l" t="t" r="r" b="b"/>
            <a:pathLst>
              <a:path w="749927" h="584775">
                <a:moveTo>
                  <a:pt x="0" y="584775"/>
                </a:moveTo>
                <a:lnTo>
                  <a:pt x="0" y="0"/>
                </a:lnTo>
                <a:lnTo>
                  <a:pt x="749927" y="0"/>
                </a:lnTo>
                <a:lnTo>
                  <a:pt x="749927" y="584775"/>
                </a:lnTo>
                <a:lnTo>
                  <a:pt x="0" y="584775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t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02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9373364" y="2366574"/>
            <a:ext cx="1047430" cy="584775"/>
          </a:xfrm>
          <a:custGeom>
            <a:avLst/>
            <a:gdLst/>
            <a:ahLst/>
            <a:cxnLst/>
            <a:rect l="l" t="t" r="r" b="b"/>
            <a:pathLst>
              <a:path w="1047430" h="584775">
                <a:moveTo>
                  <a:pt x="0" y="584775"/>
                </a:moveTo>
                <a:lnTo>
                  <a:pt x="0" y="0"/>
                </a:lnTo>
                <a:lnTo>
                  <a:pt x="1047430" y="0"/>
                </a:lnTo>
                <a:lnTo>
                  <a:pt x="1047430" y="584775"/>
                </a:lnTo>
                <a:lnTo>
                  <a:pt x="0" y="584775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t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03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380997" y="919436"/>
            <a:ext cx="11429941" cy="469839"/>
          </a:xfrm>
          <a:custGeom>
            <a:avLst/>
            <a:gdLst/>
            <a:ahLst/>
            <a:cxnLst/>
            <a:rect l="l" t="t" r="r" b="b"/>
            <a:pathLst>
              <a:path w="11429941" h="469839">
                <a:moveTo>
                  <a:pt x="0" y="469839"/>
                </a:moveTo>
                <a:lnTo>
                  <a:pt x="0" y="0"/>
                </a:lnTo>
                <a:lnTo>
                  <a:pt x="11429941" y="0"/>
                </a:lnTo>
                <a:lnTo>
                  <a:pt x="11429941" y="469839"/>
                </a:lnTo>
                <a:lnTo>
                  <a:pt x="0" y="469839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Transporte de Espermatozoides por los Conductos Eferentes y Deferentes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80998" y="6494090"/>
            <a:ext cx="4175125" cy="142347"/>
          </a:xfrm>
          <a:custGeom>
            <a:avLst/>
            <a:gdLst/>
            <a:ahLst/>
            <a:cxnLst/>
            <a:rect l="l" t="t" r="r" b="b"/>
            <a:pathLst>
              <a:path w="4175125" h="142347">
                <a:moveTo>
                  <a:pt x="0" y="142347"/>
                </a:moveTo>
                <a:lnTo>
                  <a:pt x="0" y="0"/>
                </a:lnTo>
                <a:lnTo>
                  <a:pt x="4175125" y="0"/>
                </a:lnTo>
                <a:lnTo>
                  <a:pt x="4175125" y="142347"/>
                </a:lnTo>
                <a:lnTo>
                  <a:pt x="0" y="142347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Reproductor Masculino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1262360" y="6480625"/>
            <a:ext cx="548579" cy="153888"/>
          </a:xfrm>
          <a:custGeom>
            <a:avLst/>
            <a:gdLst/>
            <a:ahLst/>
            <a:cxnLst/>
            <a:rect l="l" t="t" r="r" b="b"/>
            <a:pathLst>
              <a:path w="548579" h="153888">
                <a:moveTo>
                  <a:pt x="0" y="153888"/>
                </a:moveTo>
                <a:lnTo>
                  <a:pt x="0" y="0"/>
                </a:lnTo>
                <a:lnTo>
                  <a:pt x="548579" y="0"/>
                </a:lnTo>
                <a:lnTo>
                  <a:pt x="548579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7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866144" y="3555992"/>
            <a:ext cx="2844786" cy="1528704"/>
          </a:xfrm>
          <a:custGeom>
            <a:avLst/>
            <a:gdLst/>
            <a:ahLst/>
            <a:cxnLst/>
            <a:rect l="l" t="t" r="r" b="b"/>
            <a:pathLst>
              <a:path w="2844786" h="1528704">
                <a:moveTo>
                  <a:pt x="0" y="1528704"/>
                </a:moveTo>
                <a:lnTo>
                  <a:pt x="0" y="0"/>
                </a:lnTo>
                <a:lnTo>
                  <a:pt x="2844786" y="0"/>
                </a:lnTo>
                <a:lnTo>
                  <a:pt x="2844786" y="1528704"/>
                </a:lnTo>
                <a:lnTo>
                  <a:pt x="0" y="1528704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Transportan espermatozoides desde la red testicular al epidídimo, donde maduran y se almacenan.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866144" y="3031431"/>
            <a:ext cx="2844785" cy="411653"/>
          </a:xfrm>
          <a:custGeom>
            <a:avLst/>
            <a:gdLst/>
            <a:ahLst/>
            <a:cxnLst/>
            <a:rect l="l" t="t" r="r" b="b"/>
            <a:pathLst>
              <a:path w="2844785" h="411653">
                <a:moveTo>
                  <a:pt x="0" y="411653"/>
                </a:moveTo>
                <a:lnTo>
                  <a:pt x="0" y="0"/>
                </a:lnTo>
                <a:lnTo>
                  <a:pt x="2844785" y="0"/>
                </a:lnTo>
                <a:lnTo>
                  <a:pt x="2844785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Conductos Eferentes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673607" y="3555992"/>
            <a:ext cx="2844786" cy="1528704"/>
          </a:xfrm>
          <a:custGeom>
            <a:avLst/>
            <a:gdLst/>
            <a:ahLst/>
            <a:cxnLst/>
            <a:rect l="l" t="t" r="r" b="b"/>
            <a:pathLst>
              <a:path w="2844786" h="1528704">
                <a:moveTo>
                  <a:pt x="0" y="1528704"/>
                </a:moveTo>
                <a:lnTo>
                  <a:pt x="0" y="0"/>
                </a:lnTo>
                <a:lnTo>
                  <a:pt x="2844786" y="0"/>
                </a:lnTo>
                <a:lnTo>
                  <a:pt x="2844786" y="1528704"/>
                </a:lnTo>
                <a:lnTo>
                  <a:pt x="0" y="1528704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Lleva los espermatozoides desde el epidídimo hasta la uretra. Su pared muscular permite contracciones que facilitan el movimiento.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4673608" y="3031431"/>
            <a:ext cx="2844785" cy="411653"/>
          </a:xfrm>
          <a:custGeom>
            <a:avLst/>
            <a:gdLst/>
            <a:ahLst/>
            <a:cxnLst/>
            <a:rect l="l" t="t" r="r" b="b"/>
            <a:pathLst>
              <a:path w="2844785" h="411653">
                <a:moveTo>
                  <a:pt x="0" y="411653"/>
                </a:moveTo>
                <a:lnTo>
                  <a:pt x="0" y="0"/>
                </a:lnTo>
                <a:lnTo>
                  <a:pt x="2844785" y="0"/>
                </a:lnTo>
                <a:lnTo>
                  <a:pt x="2844785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Conducto Deferente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474686" y="3555992"/>
            <a:ext cx="2844786" cy="1528704"/>
          </a:xfrm>
          <a:custGeom>
            <a:avLst/>
            <a:gdLst/>
            <a:ahLst/>
            <a:cxnLst/>
            <a:rect l="l" t="t" r="r" b="b"/>
            <a:pathLst>
              <a:path w="2844786" h="1528704">
                <a:moveTo>
                  <a:pt x="0" y="1528704"/>
                </a:moveTo>
                <a:lnTo>
                  <a:pt x="0" y="0"/>
                </a:lnTo>
                <a:lnTo>
                  <a:pt x="2844786" y="0"/>
                </a:lnTo>
                <a:lnTo>
                  <a:pt x="2844786" y="1528704"/>
                </a:lnTo>
                <a:lnTo>
                  <a:pt x="0" y="1528704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transporte es continuo, asegurando que los espermatozoides estén listos para la eyaculación. Este proceso es esencial para la fertilización.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8474687" y="3031431"/>
            <a:ext cx="2844785" cy="411653"/>
          </a:xfrm>
          <a:custGeom>
            <a:avLst/>
            <a:gdLst/>
            <a:ahLst/>
            <a:cxnLst/>
            <a:rect l="l" t="t" r="r" b="b"/>
            <a:pathLst>
              <a:path w="2844785" h="411653">
                <a:moveTo>
                  <a:pt x="0" y="411653"/>
                </a:moveTo>
                <a:lnTo>
                  <a:pt x="0" y="0"/>
                </a:lnTo>
                <a:lnTo>
                  <a:pt x="2844785" y="0"/>
                </a:lnTo>
                <a:lnTo>
                  <a:pt x="2844785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Transporte de Espermatozoides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0896539" y="6010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3422651"/>
            <a:ext cx="6095968" cy="6349"/>
          </a:xfrm>
          <a:custGeom>
            <a:avLst/>
            <a:gdLst/>
            <a:ahLst/>
            <a:cxnLst/>
            <a:rect l="l" t="t" r="r" b="b"/>
            <a:pathLst>
              <a:path w="6095968" h="6349">
                <a:moveTo>
                  <a:pt x="0" y="6349"/>
                </a:moveTo>
                <a:lnTo>
                  <a:pt x="0" y="0"/>
                </a:lnTo>
                <a:lnTo>
                  <a:pt x="6095968" y="0"/>
                </a:lnTo>
                <a:lnTo>
                  <a:pt x="6095968" y="6349"/>
                </a:lnTo>
                <a:lnTo>
                  <a:pt x="0" y="6349"/>
                </a:lnTo>
              </a:path>
            </a:pathLst>
          </a:custGeom>
          <a:blipFill>
            <a:blip r:embed="rId4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0" y="3422651"/>
            <a:ext cx="12191937" cy="6349"/>
          </a:xfrm>
          <a:custGeom>
            <a:avLst/>
            <a:gdLst/>
            <a:ahLst/>
            <a:cxnLst/>
            <a:rect l="l" t="t" r="r" b="b"/>
            <a:pathLst>
              <a:path w="12191937" h="6349">
                <a:moveTo>
                  <a:pt x="0" y="6349"/>
                </a:moveTo>
                <a:lnTo>
                  <a:pt x="0" y="0"/>
                </a:lnTo>
                <a:lnTo>
                  <a:pt x="12191937" y="0"/>
                </a:lnTo>
                <a:lnTo>
                  <a:pt x="12191937" y="6349"/>
                </a:lnTo>
                <a:lnTo>
                  <a:pt x="0" y="6349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095969" y="660761"/>
            <a:ext cx="5667" cy="5532120"/>
          </a:xfrm>
          <a:custGeom>
            <a:avLst/>
            <a:gdLst/>
            <a:ahLst/>
            <a:cxnLst/>
            <a:rect l="l" t="t" r="r" b="b"/>
            <a:pathLst>
              <a:path w="5667" h="5532120">
                <a:moveTo>
                  <a:pt x="0" y="5532120"/>
                </a:moveTo>
                <a:lnTo>
                  <a:pt x="0" y="0"/>
                </a:lnTo>
                <a:lnTo>
                  <a:pt x="5667" y="0"/>
                </a:lnTo>
                <a:lnTo>
                  <a:pt x="5667" y="5532120"/>
                </a:lnTo>
                <a:lnTo>
                  <a:pt x="0" y="5532120"/>
                </a:lnTo>
              </a:path>
            </a:pathLst>
          </a:custGeom>
          <a:blipFill>
            <a:blip r:embed="rId5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0" y="3429000"/>
            <a:ext cx="6095968" cy="2761890"/>
          </a:xfrm>
          <a:custGeom>
            <a:avLst/>
            <a:gdLst/>
            <a:ahLst/>
            <a:cxnLst/>
            <a:rect l="l" t="t" r="r" b="b"/>
            <a:pathLst>
              <a:path w="6095968" h="2761890">
                <a:moveTo>
                  <a:pt x="0" y="2761890"/>
                </a:moveTo>
                <a:lnTo>
                  <a:pt x="0" y="0"/>
                </a:lnTo>
                <a:lnTo>
                  <a:pt x="6095968" y="0"/>
                </a:lnTo>
                <a:lnTo>
                  <a:pt x="6095968" y="2761890"/>
                </a:lnTo>
                <a:lnTo>
                  <a:pt x="0" y="2761890"/>
                </a:lnTo>
              </a:path>
            </a:pathLst>
          </a:custGeom>
          <a:blipFill>
            <a:blip r:embed="rId6"/>
            <a:srcRect t="10333" b="10333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80998" y="1041710"/>
            <a:ext cx="5459113" cy="1932984"/>
          </a:xfrm>
          <a:custGeom>
            <a:avLst/>
            <a:gdLst/>
            <a:ahLst/>
            <a:cxnLst/>
            <a:rect l="l" t="t" r="r" b="b"/>
            <a:pathLst>
              <a:path w="5459113" h="1932984">
                <a:moveTo>
                  <a:pt x="0" y="1932984"/>
                </a:moveTo>
                <a:lnTo>
                  <a:pt x="0" y="0"/>
                </a:lnTo>
                <a:lnTo>
                  <a:pt x="5459113" y="0"/>
                </a:lnTo>
                <a:lnTo>
                  <a:pt x="5459113" y="1932984"/>
                </a:lnTo>
                <a:lnTo>
                  <a:pt x="0" y="1932984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Función de las Glándulas de Cowper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380997" y="6494090"/>
            <a:ext cx="6400800" cy="142347"/>
          </a:xfrm>
          <a:custGeom>
            <a:avLst/>
            <a:gdLst/>
            <a:ahLst/>
            <a:cxnLst/>
            <a:rect l="l" t="t" r="r" b="b"/>
            <a:pathLst>
              <a:path w="6400800" h="142347">
                <a:moveTo>
                  <a:pt x="0" y="142347"/>
                </a:moveTo>
                <a:lnTo>
                  <a:pt x="0" y="0"/>
                </a:lnTo>
                <a:lnTo>
                  <a:pt x="6400800" y="0"/>
                </a:lnTo>
                <a:lnTo>
                  <a:pt x="6400800" y="142347"/>
                </a:lnTo>
                <a:lnTo>
                  <a:pt x="0" y="142347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Reproductor Masculino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11262360" y="6480625"/>
            <a:ext cx="548579" cy="153888"/>
          </a:xfrm>
          <a:custGeom>
            <a:avLst/>
            <a:gdLst/>
            <a:ahLst/>
            <a:cxnLst/>
            <a:rect l="l" t="t" r="r" b="b"/>
            <a:pathLst>
              <a:path w="548579" h="153888">
                <a:moveTo>
                  <a:pt x="0" y="153888"/>
                </a:moveTo>
                <a:lnTo>
                  <a:pt x="0" y="0"/>
                </a:lnTo>
                <a:lnTo>
                  <a:pt x="548579" y="0"/>
                </a:lnTo>
                <a:lnTo>
                  <a:pt x="548579" y="153888"/>
                </a:lnTo>
                <a:lnTo>
                  <a:pt x="0" y="153888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6822071" y="3682966"/>
            <a:ext cx="5056600" cy="365760"/>
          </a:xfrm>
          <a:custGeom>
            <a:avLst/>
            <a:gdLst/>
            <a:ahLst/>
            <a:cxnLst/>
            <a:rect l="l" t="t" r="r" b="b"/>
            <a:pathLst>
              <a:path w="5056600" h="365760">
                <a:moveTo>
                  <a:pt x="0" y="365760"/>
                </a:moveTo>
                <a:lnTo>
                  <a:pt x="0" y="0"/>
                </a:lnTo>
                <a:lnTo>
                  <a:pt x="5056600" y="0"/>
                </a:lnTo>
                <a:lnTo>
                  <a:pt x="505660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Neutralización de Acidez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829281" y="4152990"/>
            <a:ext cx="5045974" cy="1858007"/>
          </a:xfrm>
          <a:custGeom>
            <a:avLst/>
            <a:gdLst/>
            <a:ahLst/>
            <a:cxnLst/>
            <a:rect l="l" t="t" r="r" b="b"/>
            <a:pathLst>
              <a:path w="5045974" h="1858007">
                <a:moveTo>
                  <a:pt x="0" y="1858007"/>
                </a:moveTo>
                <a:lnTo>
                  <a:pt x="0" y="0"/>
                </a:lnTo>
                <a:lnTo>
                  <a:pt x="5045974" y="0"/>
                </a:lnTo>
                <a:lnTo>
                  <a:pt x="5045974" y="1858007"/>
                </a:lnTo>
                <a:lnTo>
                  <a:pt x="0" y="185800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líquido secretado por las glándulas de Cowper actúa antes de la eyaculación. Su función es proteger a los espermatozoides al reducir la acidez en la uretra.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6346551" y="3689510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150876" y="29939"/>
                </a:moveTo>
                <a:lnTo>
                  <a:pt x="43023" y="75674"/>
                </a:lnTo>
                <a:cubicBezTo>
                  <a:pt x="39546" y="77147"/>
                  <a:pt x="37660" y="80271"/>
                  <a:pt x="37719" y="83218"/>
                </a:cubicBezTo>
                <a:cubicBezTo>
                  <a:pt x="38014" y="137085"/>
                  <a:pt x="60350" y="230145"/>
                  <a:pt x="147576" y="271872"/>
                </a:cubicBezTo>
                <a:cubicBezTo>
                  <a:pt x="149697" y="272873"/>
                  <a:pt x="152173" y="272873"/>
                  <a:pt x="154235" y="271872"/>
                </a:cubicBezTo>
                <a:cubicBezTo>
                  <a:pt x="241461" y="230086"/>
                  <a:pt x="263797" y="137085"/>
                  <a:pt x="264033" y="83159"/>
                </a:cubicBezTo>
                <a:cubicBezTo>
                  <a:pt x="264033" y="80212"/>
                  <a:pt x="262206" y="77147"/>
                  <a:pt x="258729" y="75615"/>
                </a:cubicBezTo>
                <a:lnTo>
                  <a:pt x="150876" y="29939"/>
                </a:lnTo>
                <a:moveTo>
                  <a:pt x="158773" y="2534"/>
                </a:moveTo>
                <a:lnTo>
                  <a:pt x="269750" y="49624"/>
                </a:lnTo>
                <a:cubicBezTo>
                  <a:pt x="282716" y="55105"/>
                  <a:pt x="292381" y="67894"/>
                  <a:pt x="292322" y="83335"/>
                </a:cubicBezTo>
                <a:cubicBezTo>
                  <a:pt x="292027" y="141800"/>
                  <a:pt x="267982" y="248769"/>
                  <a:pt x="166435" y="297391"/>
                </a:cubicBezTo>
                <a:cubicBezTo>
                  <a:pt x="156593" y="302106"/>
                  <a:pt x="145159" y="302106"/>
                  <a:pt x="135317" y="297391"/>
                </a:cubicBezTo>
                <a:cubicBezTo>
                  <a:pt x="33770" y="248769"/>
                  <a:pt x="9724" y="141800"/>
                  <a:pt x="9430" y="83335"/>
                </a:cubicBezTo>
                <a:cubicBezTo>
                  <a:pt x="9371" y="67894"/>
                  <a:pt x="19036" y="55105"/>
                  <a:pt x="32002" y="49624"/>
                </a:cubicBezTo>
                <a:lnTo>
                  <a:pt x="143037" y="2534"/>
                </a:lnTo>
                <a:cubicBezTo>
                  <a:pt x="145454" y="1414"/>
                  <a:pt x="148165" y="825"/>
                  <a:pt x="150876" y="825"/>
                </a:cubicBezTo>
                <a:cubicBezTo>
                  <a:pt x="153587" y="825"/>
                  <a:pt x="156298" y="1414"/>
                  <a:pt x="158773" y="2534"/>
                </a:cubicBezTo>
                <a:lnTo>
                  <a:pt x="158773" y="2534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6822063" y="914727"/>
            <a:ext cx="5060023" cy="365760"/>
          </a:xfrm>
          <a:custGeom>
            <a:avLst/>
            <a:gdLst/>
            <a:ahLst/>
            <a:cxnLst/>
            <a:rect l="l" t="t" r="r" b="b"/>
            <a:pathLst>
              <a:path w="5060023" h="365760">
                <a:moveTo>
                  <a:pt x="0" y="365760"/>
                </a:moveTo>
                <a:lnTo>
                  <a:pt x="0" y="0"/>
                </a:lnTo>
                <a:lnTo>
                  <a:pt x="5060023" y="0"/>
                </a:lnTo>
                <a:lnTo>
                  <a:pt x="5060023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Secreción Alcalina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829281" y="1384751"/>
            <a:ext cx="5049390" cy="1858007"/>
          </a:xfrm>
          <a:custGeom>
            <a:avLst/>
            <a:gdLst/>
            <a:ahLst/>
            <a:cxnLst/>
            <a:rect l="l" t="t" r="r" b="b"/>
            <a:pathLst>
              <a:path w="5049390" h="1858007">
                <a:moveTo>
                  <a:pt x="0" y="1858007"/>
                </a:moveTo>
                <a:lnTo>
                  <a:pt x="0" y="0"/>
                </a:lnTo>
                <a:lnTo>
                  <a:pt x="5049390" y="0"/>
                </a:lnTo>
                <a:lnTo>
                  <a:pt x="5049390" y="1858007"/>
                </a:lnTo>
                <a:lnTo>
                  <a:pt x="0" y="1858007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Las glándulas de Cowper producen un líquido alcalino que forma parte del semen. Este líquido ayuda a neutralizar la acidez de la uretra.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6346551" y="914727"/>
            <a:ext cx="301752" cy="301752"/>
          </a:xfrm>
          <a:custGeom>
            <a:avLst/>
            <a:gdLst/>
            <a:ahLst/>
            <a:cxnLst/>
            <a:rect l="l" t="t" r="r" b="b"/>
            <a:pathLst>
              <a:path w="301752" h="301752">
                <a:moveTo>
                  <a:pt x="150876" y="273463"/>
                </a:moveTo>
                <a:cubicBezTo>
                  <a:pt x="104022" y="273463"/>
                  <a:pt x="66008" y="235449"/>
                  <a:pt x="66008" y="188595"/>
                </a:cubicBezTo>
                <a:cubicBezTo>
                  <a:pt x="66008" y="180933"/>
                  <a:pt x="69014" y="168851"/>
                  <a:pt x="76027" y="152585"/>
                </a:cubicBezTo>
                <a:cubicBezTo>
                  <a:pt x="82805" y="136908"/>
                  <a:pt x="92294" y="119699"/>
                  <a:pt x="102843" y="102666"/>
                </a:cubicBezTo>
                <a:cubicBezTo>
                  <a:pt x="119935" y="75084"/>
                  <a:pt x="138794" y="49506"/>
                  <a:pt x="150876" y="33711"/>
                </a:cubicBezTo>
                <a:cubicBezTo>
                  <a:pt x="162958" y="49447"/>
                  <a:pt x="181876" y="75085"/>
                  <a:pt x="198909" y="102666"/>
                </a:cubicBezTo>
                <a:cubicBezTo>
                  <a:pt x="209458" y="119699"/>
                  <a:pt x="218947" y="136849"/>
                  <a:pt x="225724" y="152585"/>
                </a:cubicBezTo>
                <a:cubicBezTo>
                  <a:pt x="232738" y="168851"/>
                  <a:pt x="235744" y="180992"/>
                  <a:pt x="235744" y="188595"/>
                </a:cubicBezTo>
                <a:cubicBezTo>
                  <a:pt x="235744" y="235449"/>
                  <a:pt x="197730" y="273463"/>
                  <a:pt x="150876" y="273463"/>
                </a:cubicBezTo>
                <a:lnTo>
                  <a:pt x="150876" y="273463"/>
                </a:lnTo>
                <a:moveTo>
                  <a:pt x="37719" y="188595"/>
                </a:moveTo>
                <a:cubicBezTo>
                  <a:pt x="37719" y="251067"/>
                  <a:pt x="88404" y="301752"/>
                  <a:pt x="150876" y="301752"/>
                </a:cubicBezTo>
                <a:cubicBezTo>
                  <a:pt x="213348" y="301752"/>
                  <a:pt x="264033" y="251067"/>
                  <a:pt x="264033" y="188595"/>
                </a:cubicBezTo>
                <a:cubicBezTo>
                  <a:pt x="264033" y="134845"/>
                  <a:pt x="187298" y="34006"/>
                  <a:pt x="165846" y="6896"/>
                </a:cubicBezTo>
                <a:cubicBezTo>
                  <a:pt x="162310" y="2475"/>
                  <a:pt x="157064" y="0"/>
                  <a:pt x="151406" y="0"/>
                </a:cubicBezTo>
                <a:lnTo>
                  <a:pt x="150346" y="0"/>
                </a:lnTo>
                <a:cubicBezTo>
                  <a:pt x="144688" y="0"/>
                  <a:pt x="139442" y="2475"/>
                  <a:pt x="135906" y="6896"/>
                </a:cubicBezTo>
                <a:cubicBezTo>
                  <a:pt x="114454" y="34006"/>
                  <a:pt x="37719" y="134845"/>
                  <a:pt x="37719" y="188595"/>
                </a:cubicBezTo>
                <a:lnTo>
                  <a:pt x="37719" y="188595"/>
                </a:lnTo>
                <a:moveTo>
                  <a:pt x="122587" y="183880"/>
                </a:moveTo>
                <a:cubicBezTo>
                  <a:pt x="122587" y="176042"/>
                  <a:pt x="116281" y="169736"/>
                  <a:pt x="108442" y="169736"/>
                </a:cubicBezTo>
                <a:cubicBezTo>
                  <a:pt x="100604" y="169736"/>
                  <a:pt x="94298" y="176042"/>
                  <a:pt x="94298" y="183880"/>
                </a:cubicBezTo>
                <a:cubicBezTo>
                  <a:pt x="94298" y="217709"/>
                  <a:pt x="121762" y="245174"/>
                  <a:pt x="155591" y="245174"/>
                </a:cubicBezTo>
                <a:cubicBezTo>
                  <a:pt x="163429" y="245174"/>
                  <a:pt x="169736" y="238867"/>
                  <a:pt x="169736" y="231029"/>
                </a:cubicBezTo>
                <a:cubicBezTo>
                  <a:pt x="169736" y="223190"/>
                  <a:pt x="163429" y="216884"/>
                  <a:pt x="155591" y="216884"/>
                </a:cubicBezTo>
                <a:cubicBezTo>
                  <a:pt x="137380" y="216884"/>
                  <a:pt x="122587" y="202091"/>
                  <a:pt x="122587" y="183880"/>
                </a:cubicBezTo>
                <a:lnTo>
                  <a:pt x="122587" y="183880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0896539" y="6010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1004</Words>
  <Application>Microsoft Macintosh PowerPoint</Application>
  <PresentationFormat>Panorámica</PresentationFormat>
  <Paragraphs>116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Figtree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FRANCISCO JAVIER GAONA VAZQUEZ</cp:lastModifiedBy>
  <cp:revision>4</cp:revision>
  <dcterms:created xsi:type="dcterms:W3CDTF">2025-02-22T19:53:59Z</dcterms:created>
  <dcterms:modified xsi:type="dcterms:W3CDTF">2025-02-24T16:55:20Z</dcterms:modified>
</cp:coreProperties>
</file>