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05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94945" y="3962331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5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0032948" y="3962331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5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270952" y="3962331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5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794957" y="3200430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0032948" y="3200430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9270952" y="4724231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0794957" y="4724231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3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0032961" y="4724231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3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34996" y="5809364"/>
            <a:ext cx="7282086" cy="649309"/>
          </a:xfrm>
          <a:custGeom>
            <a:avLst/>
            <a:gdLst/>
            <a:ahLst/>
            <a:cxnLst/>
            <a:rect l="l" t="t" r="r" b="b"/>
            <a:pathLst>
              <a:path w="7282086" h="649309">
                <a:moveTo>
                  <a:pt x="0" y="649309"/>
                </a:moveTo>
                <a:lnTo>
                  <a:pt x="0" y="0"/>
                </a:lnTo>
                <a:lnTo>
                  <a:pt x="7282086" y="0"/>
                </a:lnTo>
                <a:lnTo>
                  <a:pt x="7282086" y="649309"/>
                </a:lnTo>
                <a:lnTo>
                  <a:pt x="0" y="649309"/>
                </a:lnTo>
              </a:path>
            </a:pathLst>
          </a:custGeom>
          <a:noFill/>
          <a:ln/>
        </p:spPr>
        <p:txBody>
          <a:bodyPr wrap="square" lIns="0" tIns="0" rIns="0" bIns="46800" rtlCol="0" anchor="t"/>
          <a:lstStyle/>
          <a:p>
            <a:pPr marL="0" indent="0" algn="l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Una visión integral de los leucocitos y sus funciones en la defensa del organismo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30745" y="1371868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0" y="0"/>
                </a:ln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34998" y="2946400"/>
            <a:ext cx="7282086" cy="2539732"/>
          </a:xfrm>
          <a:custGeom>
            <a:avLst/>
            <a:gdLst/>
            <a:ahLst/>
            <a:cxnLst/>
            <a:rect l="l" t="t" r="r" b="b"/>
            <a:pathLst>
              <a:path w="7282086" h="2539732">
                <a:moveTo>
                  <a:pt x="0" y="2539732"/>
                </a:moveTo>
                <a:lnTo>
                  <a:pt x="0" y="0"/>
                </a:lnTo>
                <a:lnTo>
                  <a:pt x="7282086" y="0"/>
                </a:lnTo>
                <a:lnTo>
                  <a:pt x="7282086" y="2539732"/>
                </a:lnTo>
                <a:lnTo>
                  <a:pt x="0" y="2539732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4000" dirty="0"/>
          </a:p>
        </p:txBody>
      </p:sp>
      <p:sp>
        <p:nvSpPr>
          <p:cNvPr id="13" name="Text 11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14560" y="447"/>
            <a:ext cx="2377440" cy="6857107"/>
          </a:xfrm>
          <a:custGeom>
            <a:avLst/>
            <a:gdLst/>
            <a:ahLst/>
            <a:cxnLst/>
            <a:rect l="l" t="t" r="r" b="b"/>
            <a:pathLst>
              <a:path w="2377440" h="6857107">
                <a:moveTo>
                  <a:pt x="0" y="6857107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6857107"/>
                </a:lnTo>
                <a:lnTo>
                  <a:pt x="0" y="6857107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34996" y="1255305"/>
            <a:ext cx="7928989" cy="914400"/>
          </a:xfrm>
          <a:custGeom>
            <a:avLst/>
            <a:gdLst/>
            <a:ahLst/>
            <a:cxnLst/>
            <a:rect l="l" t="t" r="r" b="b"/>
            <a:pathLst>
              <a:path w="7928989" h="914400">
                <a:moveTo>
                  <a:pt x="0" y="914400"/>
                </a:moveTo>
                <a:lnTo>
                  <a:pt x="0" y="0"/>
                </a:lnTo>
                <a:lnTo>
                  <a:pt x="7928989" y="0"/>
                </a:lnTo>
                <a:lnTo>
                  <a:pt x="7928989" y="914400"/>
                </a:lnTo>
                <a:lnTo>
                  <a:pt x="0" y="914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Inmunidad Celular: Linfocitos T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8765664" y="1336247"/>
            <a:ext cx="3172275" cy="4444421"/>
          </a:xfrm>
          <a:custGeom>
            <a:avLst/>
            <a:gdLst/>
            <a:ahLst/>
            <a:cxnLst/>
            <a:rect l="l" t="t" r="r" b="b"/>
            <a:pathLst>
              <a:path w="3172275" h="4444421">
                <a:moveTo>
                  <a:pt x="1210135" y="0"/>
                </a:moveTo>
                <a:lnTo>
                  <a:pt x="2765877" y="0"/>
                </a:lnTo>
                <a:cubicBezTo>
                  <a:pt x="2990323" y="0"/>
                  <a:pt x="3172275" y="181928"/>
                  <a:pt x="3172275" y="406347"/>
                </a:cubicBezTo>
                <a:lnTo>
                  <a:pt x="3172275" y="3333316"/>
                </a:lnTo>
                <a:cubicBezTo>
                  <a:pt x="3172275" y="3550724"/>
                  <a:pt x="2996013" y="3726965"/>
                  <a:pt x="2778577" y="3726965"/>
                </a:cubicBezTo>
                <a:lnTo>
                  <a:pt x="2743652" y="3726965"/>
                </a:lnTo>
                <a:cubicBezTo>
                  <a:pt x="2545508" y="3726965"/>
                  <a:pt x="2384879" y="3887573"/>
                  <a:pt x="2384879" y="4085693"/>
                </a:cubicBezTo>
                <a:cubicBezTo>
                  <a:pt x="2384879" y="4283812"/>
                  <a:pt x="2224250" y="4444421"/>
                  <a:pt x="2026106" y="4444421"/>
                </a:cubicBezTo>
                <a:lnTo>
                  <a:pt x="403689" y="4444421"/>
                </a:lnTo>
                <a:cubicBezTo>
                  <a:pt x="207298" y="4444421"/>
                  <a:pt x="43443" y="4305132"/>
                  <a:pt x="5548" y="4119967"/>
                </a:cubicBezTo>
                <a:lnTo>
                  <a:pt x="0" y="4064943"/>
                </a:lnTo>
                <a:lnTo>
                  <a:pt x="0" y="1271537"/>
                </a:lnTo>
                <a:lnTo>
                  <a:pt x="5483" y="1217153"/>
                </a:lnTo>
                <a:cubicBezTo>
                  <a:pt x="43082" y="1033434"/>
                  <a:pt x="205657" y="895233"/>
                  <a:pt x="400514" y="895233"/>
                </a:cubicBezTo>
                <a:cubicBezTo>
                  <a:pt x="623208" y="895233"/>
                  <a:pt x="803737" y="714726"/>
                  <a:pt x="803737" y="492061"/>
                </a:cubicBezTo>
                <a:lnTo>
                  <a:pt x="803737" y="406347"/>
                </a:lnTo>
                <a:cubicBezTo>
                  <a:pt x="803737" y="181928"/>
                  <a:pt x="985689" y="0"/>
                  <a:pt x="1210135" y="0"/>
                </a:cubicBezTo>
                <a:lnTo>
                  <a:pt x="1210135" y="0"/>
                </a:lnTo>
              </a:path>
            </a:pathLst>
          </a:custGeom>
          <a:blipFill>
            <a:blip r:embed="rId3"/>
            <a:srcRect l="29619" r="29619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34996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60275" y="60275"/>
                </a:moveTo>
                <a:cubicBezTo>
                  <a:pt x="70321" y="50230"/>
                  <a:pt x="86636" y="50230"/>
                  <a:pt x="96682" y="60275"/>
                </a:cubicBezTo>
                <a:lnTo>
                  <a:pt x="103272" y="66866"/>
                </a:lnTo>
                <a:cubicBezTo>
                  <a:pt x="131561" y="95155"/>
                  <a:pt x="180023" y="75063"/>
                  <a:pt x="180023" y="34960"/>
                </a:cubicBezTo>
                <a:lnTo>
                  <a:pt x="180023" y="25718"/>
                </a:lnTo>
                <a:cubicBezTo>
                  <a:pt x="180023" y="11493"/>
                  <a:pt x="191515" y="0"/>
                  <a:pt x="205740" y="0"/>
                </a:cubicBezTo>
                <a:cubicBezTo>
                  <a:pt x="219965" y="0"/>
                  <a:pt x="231458" y="11493"/>
                  <a:pt x="231458" y="25718"/>
                </a:cubicBezTo>
                <a:lnTo>
                  <a:pt x="231458" y="34960"/>
                </a:lnTo>
                <a:cubicBezTo>
                  <a:pt x="231458" y="75063"/>
                  <a:pt x="279919" y="95155"/>
                  <a:pt x="308289" y="66785"/>
                </a:cubicBezTo>
                <a:lnTo>
                  <a:pt x="314879" y="60195"/>
                </a:lnTo>
                <a:cubicBezTo>
                  <a:pt x="324925" y="50149"/>
                  <a:pt x="341239" y="50149"/>
                  <a:pt x="351285" y="60195"/>
                </a:cubicBezTo>
                <a:cubicBezTo>
                  <a:pt x="361331" y="70241"/>
                  <a:pt x="361331" y="86555"/>
                  <a:pt x="351285" y="96601"/>
                </a:cubicBezTo>
                <a:lnTo>
                  <a:pt x="344695" y="103192"/>
                </a:lnTo>
                <a:cubicBezTo>
                  <a:pt x="316325" y="131561"/>
                  <a:pt x="336417" y="180023"/>
                  <a:pt x="376520" y="180023"/>
                </a:cubicBezTo>
                <a:lnTo>
                  <a:pt x="385762" y="180023"/>
                </a:lnTo>
                <a:cubicBezTo>
                  <a:pt x="399987" y="180023"/>
                  <a:pt x="411480" y="191515"/>
                  <a:pt x="411480" y="205740"/>
                </a:cubicBezTo>
                <a:cubicBezTo>
                  <a:pt x="411480" y="219965"/>
                  <a:pt x="399987" y="231458"/>
                  <a:pt x="385762" y="231458"/>
                </a:cubicBezTo>
                <a:lnTo>
                  <a:pt x="376520" y="231458"/>
                </a:lnTo>
                <a:cubicBezTo>
                  <a:pt x="336417" y="231458"/>
                  <a:pt x="316325" y="279919"/>
                  <a:pt x="344695" y="308289"/>
                </a:cubicBezTo>
                <a:lnTo>
                  <a:pt x="351285" y="314879"/>
                </a:lnTo>
                <a:cubicBezTo>
                  <a:pt x="361331" y="324925"/>
                  <a:pt x="361331" y="341239"/>
                  <a:pt x="351285" y="351285"/>
                </a:cubicBezTo>
                <a:cubicBezTo>
                  <a:pt x="341239" y="361331"/>
                  <a:pt x="324925" y="361331"/>
                  <a:pt x="314879" y="351285"/>
                </a:cubicBezTo>
                <a:lnTo>
                  <a:pt x="308289" y="344695"/>
                </a:lnTo>
                <a:cubicBezTo>
                  <a:pt x="279919" y="316325"/>
                  <a:pt x="231457" y="336417"/>
                  <a:pt x="231457" y="376520"/>
                </a:cubicBezTo>
                <a:lnTo>
                  <a:pt x="231457" y="385763"/>
                </a:lnTo>
                <a:cubicBezTo>
                  <a:pt x="231457" y="399988"/>
                  <a:pt x="219965" y="411480"/>
                  <a:pt x="205740" y="411480"/>
                </a:cubicBezTo>
                <a:cubicBezTo>
                  <a:pt x="191515" y="411480"/>
                  <a:pt x="180022" y="399988"/>
                  <a:pt x="180022" y="385763"/>
                </a:cubicBezTo>
                <a:lnTo>
                  <a:pt x="180022" y="376520"/>
                </a:lnTo>
                <a:cubicBezTo>
                  <a:pt x="180022" y="336417"/>
                  <a:pt x="131561" y="316325"/>
                  <a:pt x="103191" y="344695"/>
                </a:cubicBezTo>
                <a:lnTo>
                  <a:pt x="96601" y="351285"/>
                </a:lnTo>
                <a:cubicBezTo>
                  <a:pt x="86555" y="361331"/>
                  <a:pt x="70241" y="361331"/>
                  <a:pt x="60195" y="351285"/>
                </a:cubicBezTo>
                <a:cubicBezTo>
                  <a:pt x="50149" y="341239"/>
                  <a:pt x="50149" y="324925"/>
                  <a:pt x="60195" y="314879"/>
                </a:cubicBezTo>
                <a:lnTo>
                  <a:pt x="66785" y="308289"/>
                </a:lnTo>
                <a:cubicBezTo>
                  <a:pt x="95155" y="279919"/>
                  <a:pt x="75063" y="231458"/>
                  <a:pt x="34960" y="231458"/>
                </a:cubicBezTo>
                <a:lnTo>
                  <a:pt x="25717" y="231458"/>
                </a:lnTo>
                <a:cubicBezTo>
                  <a:pt x="11492" y="231458"/>
                  <a:pt x="0" y="219965"/>
                  <a:pt x="0" y="205740"/>
                </a:cubicBezTo>
                <a:cubicBezTo>
                  <a:pt x="0" y="191515"/>
                  <a:pt x="11492" y="180023"/>
                  <a:pt x="25717" y="180023"/>
                </a:cubicBezTo>
                <a:lnTo>
                  <a:pt x="34960" y="180023"/>
                </a:lnTo>
                <a:cubicBezTo>
                  <a:pt x="75063" y="180023"/>
                  <a:pt x="95155" y="131561"/>
                  <a:pt x="66785" y="103192"/>
                </a:cubicBezTo>
                <a:lnTo>
                  <a:pt x="60275" y="96601"/>
                </a:lnTo>
                <a:cubicBezTo>
                  <a:pt x="50229" y="86555"/>
                  <a:pt x="50229" y="70321"/>
                  <a:pt x="60275" y="60275"/>
                </a:cubicBezTo>
                <a:lnTo>
                  <a:pt x="60275" y="60275"/>
                </a:lnTo>
                <a:moveTo>
                  <a:pt x="205740" y="80046"/>
                </a:moveTo>
                <a:cubicBezTo>
                  <a:pt x="187014" y="109299"/>
                  <a:pt x="150769" y="124328"/>
                  <a:pt x="116854" y="116854"/>
                </a:cubicBezTo>
                <a:cubicBezTo>
                  <a:pt x="124328" y="150769"/>
                  <a:pt x="109299" y="187014"/>
                  <a:pt x="80046" y="205740"/>
                </a:cubicBezTo>
                <a:cubicBezTo>
                  <a:pt x="109299" y="224465"/>
                  <a:pt x="124328" y="260711"/>
                  <a:pt x="116854" y="294626"/>
                </a:cubicBezTo>
                <a:cubicBezTo>
                  <a:pt x="150769" y="287152"/>
                  <a:pt x="187015" y="302181"/>
                  <a:pt x="205740" y="331434"/>
                </a:cubicBezTo>
                <a:cubicBezTo>
                  <a:pt x="224466" y="302181"/>
                  <a:pt x="260711" y="287152"/>
                  <a:pt x="294626" y="294626"/>
                </a:cubicBezTo>
                <a:cubicBezTo>
                  <a:pt x="287152" y="260711"/>
                  <a:pt x="302181" y="224465"/>
                  <a:pt x="331434" y="205740"/>
                </a:cubicBezTo>
                <a:cubicBezTo>
                  <a:pt x="302181" y="187014"/>
                  <a:pt x="287152" y="150769"/>
                  <a:pt x="294626" y="116854"/>
                </a:cubicBezTo>
                <a:cubicBezTo>
                  <a:pt x="277588" y="120631"/>
                  <a:pt x="259988" y="118702"/>
                  <a:pt x="244316" y="112193"/>
                </a:cubicBezTo>
                <a:cubicBezTo>
                  <a:pt x="228725" y="105683"/>
                  <a:pt x="215063" y="94673"/>
                  <a:pt x="205740" y="80046"/>
                </a:cubicBezTo>
                <a:lnTo>
                  <a:pt x="205740" y="80046"/>
                </a:lnTo>
                <a:moveTo>
                  <a:pt x="154305" y="180023"/>
                </a:moveTo>
                <a:cubicBezTo>
                  <a:pt x="154305" y="165819"/>
                  <a:pt x="165819" y="154305"/>
                  <a:pt x="180023" y="154305"/>
                </a:cubicBezTo>
                <a:cubicBezTo>
                  <a:pt x="194226" y="154305"/>
                  <a:pt x="205740" y="165819"/>
                  <a:pt x="205740" y="180023"/>
                </a:cubicBezTo>
                <a:cubicBezTo>
                  <a:pt x="205740" y="194226"/>
                  <a:pt x="194226" y="205740"/>
                  <a:pt x="180023" y="205740"/>
                </a:cubicBezTo>
                <a:cubicBezTo>
                  <a:pt x="165819" y="205740"/>
                  <a:pt x="154305" y="194226"/>
                  <a:pt x="154305" y="180023"/>
                </a:cubicBezTo>
                <a:moveTo>
                  <a:pt x="244316" y="225028"/>
                </a:moveTo>
                <a:cubicBezTo>
                  <a:pt x="254969" y="225028"/>
                  <a:pt x="263604" y="233664"/>
                  <a:pt x="263604" y="244316"/>
                </a:cubicBezTo>
                <a:cubicBezTo>
                  <a:pt x="263604" y="254969"/>
                  <a:pt x="254969" y="263604"/>
                  <a:pt x="244316" y="263604"/>
                </a:cubicBezTo>
                <a:cubicBezTo>
                  <a:pt x="233664" y="263604"/>
                  <a:pt x="225028" y="254969"/>
                  <a:pt x="225028" y="244316"/>
                </a:cubicBezTo>
                <a:cubicBezTo>
                  <a:pt x="225028" y="233664"/>
                  <a:pt x="233664" y="225028"/>
                  <a:pt x="244316" y="225028"/>
                </a:cubicBez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749773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205740" y="40827"/>
                </a:moveTo>
                <a:lnTo>
                  <a:pt x="58668" y="103191"/>
                </a:lnTo>
                <a:cubicBezTo>
                  <a:pt x="53926" y="105201"/>
                  <a:pt x="51355" y="109460"/>
                  <a:pt x="51435" y="113478"/>
                </a:cubicBezTo>
                <a:cubicBezTo>
                  <a:pt x="51837" y="186934"/>
                  <a:pt x="82296" y="313834"/>
                  <a:pt x="201239" y="370734"/>
                </a:cubicBezTo>
                <a:cubicBezTo>
                  <a:pt x="204133" y="372100"/>
                  <a:pt x="207508" y="372100"/>
                  <a:pt x="210321" y="370734"/>
                </a:cubicBezTo>
                <a:cubicBezTo>
                  <a:pt x="329264" y="313753"/>
                  <a:pt x="359724" y="186934"/>
                  <a:pt x="360045" y="113398"/>
                </a:cubicBezTo>
                <a:cubicBezTo>
                  <a:pt x="360045" y="109380"/>
                  <a:pt x="357554" y="105201"/>
                  <a:pt x="352812" y="103111"/>
                </a:cubicBezTo>
                <a:lnTo>
                  <a:pt x="205740" y="40827"/>
                </a:lnTo>
                <a:moveTo>
                  <a:pt x="216509" y="3456"/>
                </a:moveTo>
                <a:lnTo>
                  <a:pt x="367841" y="67669"/>
                </a:lnTo>
                <a:cubicBezTo>
                  <a:pt x="385521" y="75143"/>
                  <a:pt x="398702" y="92583"/>
                  <a:pt x="398621" y="113639"/>
                </a:cubicBezTo>
                <a:cubicBezTo>
                  <a:pt x="398219" y="193363"/>
                  <a:pt x="365430" y="339230"/>
                  <a:pt x="226957" y="405533"/>
                </a:cubicBezTo>
                <a:cubicBezTo>
                  <a:pt x="213536" y="411962"/>
                  <a:pt x="197944" y="411962"/>
                  <a:pt x="184523" y="405533"/>
                </a:cubicBezTo>
                <a:cubicBezTo>
                  <a:pt x="46050" y="339230"/>
                  <a:pt x="13261" y="193363"/>
                  <a:pt x="12859" y="113639"/>
                </a:cubicBezTo>
                <a:cubicBezTo>
                  <a:pt x="12778" y="92583"/>
                  <a:pt x="25959" y="75143"/>
                  <a:pt x="43639" y="67669"/>
                </a:cubicBezTo>
                <a:lnTo>
                  <a:pt x="195051" y="3456"/>
                </a:lnTo>
                <a:cubicBezTo>
                  <a:pt x="198346" y="1929"/>
                  <a:pt x="202043" y="1125"/>
                  <a:pt x="205740" y="1125"/>
                </a:cubicBezTo>
                <a:cubicBezTo>
                  <a:pt x="209437" y="1125"/>
                  <a:pt x="213134" y="1929"/>
                  <a:pt x="216509" y="3456"/>
                </a:cubicBezTo>
                <a:lnTo>
                  <a:pt x="216509" y="3456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34996" y="325125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Linfocitos T Citotóxicos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34997" y="3756578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Destruyen células infectadas por virus y células tumorales.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Son esenciales en la respuesta inmune contra infecciones virales.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749773" y="325125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Linfocitos T Cooperadores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49774" y="3756578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Estimulan la respuesta inmune activando linfocitos B y macrófagos.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Juegan un papel crucial en la coordinación de la respuesta inmune.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6349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94945" y="1007508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0794945" y="1769409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5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32961" y="1769409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2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032961" y="1007508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34996" y="1255304"/>
            <a:ext cx="7928989" cy="914400"/>
          </a:xfrm>
          <a:custGeom>
            <a:avLst/>
            <a:gdLst/>
            <a:ahLst/>
            <a:cxnLst/>
            <a:rect l="l" t="t" r="r" b="b"/>
            <a:pathLst>
              <a:path w="7928989" h="914400">
                <a:moveTo>
                  <a:pt x="0" y="914400"/>
                </a:moveTo>
                <a:lnTo>
                  <a:pt x="0" y="0"/>
                </a:lnTo>
                <a:lnTo>
                  <a:pt x="7928989" y="0"/>
                </a:lnTo>
                <a:lnTo>
                  <a:pt x="7928989" y="914400"/>
                </a:lnTo>
                <a:lnTo>
                  <a:pt x="0" y="914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Tipos de Inmunoglobulinas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8128002" y="4848852"/>
            <a:ext cx="3428574" cy="1535415"/>
          </a:xfrm>
          <a:custGeom>
            <a:avLst/>
            <a:gdLst/>
            <a:ahLst/>
            <a:cxnLst/>
            <a:rect l="l" t="t" r="r" b="b"/>
            <a:pathLst>
              <a:path w="3428574" h="1535415">
                <a:moveTo>
                  <a:pt x="65301" y="1535415"/>
                </a:moveTo>
                <a:cubicBezTo>
                  <a:pt x="29236" y="1535415"/>
                  <a:pt x="0" y="1506179"/>
                  <a:pt x="0" y="1470114"/>
                </a:cubicBezTo>
                <a:lnTo>
                  <a:pt x="0" y="65301"/>
                </a:lnTo>
                <a:cubicBezTo>
                  <a:pt x="0" y="29236"/>
                  <a:pt x="29236" y="0"/>
                  <a:pt x="65301" y="0"/>
                </a:cubicBezTo>
                <a:lnTo>
                  <a:pt x="3363273" y="0"/>
                </a:lnTo>
                <a:cubicBezTo>
                  <a:pt x="3399338" y="0"/>
                  <a:pt x="3428574" y="29236"/>
                  <a:pt x="3428574" y="65301"/>
                </a:cubicBezTo>
                <a:lnTo>
                  <a:pt x="3428574" y="1470114"/>
                </a:lnTo>
                <a:cubicBezTo>
                  <a:pt x="3428574" y="1506179"/>
                  <a:pt x="3399338" y="1535415"/>
                  <a:pt x="3363273" y="1535415"/>
                </a:cubicBezTo>
                <a:lnTo>
                  <a:pt x="65301" y="1535415"/>
                </a:lnTo>
              </a:path>
            </a:pathLst>
          </a:custGeom>
          <a:blipFill>
            <a:blip r:embed="rId3"/>
            <a:srcRect t="10792" b="10792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349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34996" y="2347346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239910" y="4166"/>
                </a:moveTo>
                <a:cubicBezTo>
                  <a:pt x="234370" y="9706"/>
                  <a:pt x="234370" y="18664"/>
                  <a:pt x="239910" y="24145"/>
                </a:cubicBezTo>
                <a:lnTo>
                  <a:pt x="248750" y="32986"/>
                </a:lnTo>
                <a:lnTo>
                  <a:pt x="226354" y="55499"/>
                </a:lnTo>
                <a:lnTo>
                  <a:pt x="193940" y="23026"/>
                </a:lnTo>
                <a:cubicBezTo>
                  <a:pt x="188400" y="17486"/>
                  <a:pt x="179441" y="17486"/>
                  <a:pt x="173961" y="23026"/>
                </a:cubicBezTo>
                <a:cubicBezTo>
                  <a:pt x="168479" y="28566"/>
                  <a:pt x="168420" y="37524"/>
                  <a:pt x="173961" y="43005"/>
                </a:cubicBezTo>
                <a:lnTo>
                  <a:pt x="216394" y="85439"/>
                </a:lnTo>
                <a:lnTo>
                  <a:pt x="258828" y="127873"/>
                </a:lnTo>
                <a:cubicBezTo>
                  <a:pt x="264368" y="133413"/>
                  <a:pt x="273327" y="133413"/>
                  <a:pt x="278808" y="127873"/>
                </a:cubicBezTo>
                <a:cubicBezTo>
                  <a:pt x="284289" y="122333"/>
                  <a:pt x="284347" y="113374"/>
                  <a:pt x="278808" y="107893"/>
                </a:cubicBezTo>
                <a:lnTo>
                  <a:pt x="246393" y="75478"/>
                </a:lnTo>
                <a:lnTo>
                  <a:pt x="268788" y="53024"/>
                </a:lnTo>
                <a:lnTo>
                  <a:pt x="277629" y="61864"/>
                </a:lnTo>
                <a:cubicBezTo>
                  <a:pt x="283169" y="67404"/>
                  <a:pt x="292127" y="67404"/>
                  <a:pt x="297608" y="61864"/>
                </a:cubicBezTo>
                <a:cubicBezTo>
                  <a:pt x="303089" y="56324"/>
                  <a:pt x="303148" y="47366"/>
                  <a:pt x="297608" y="41885"/>
                </a:cubicBezTo>
                <a:lnTo>
                  <a:pt x="278808" y="23025"/>
                </a:lnTo>
                <a:lnTo>
                  <a:pt x="259948" y="4166"/>
                </a:lnTo>
                <a:cubicBezTo>
                  <a:pt x="254408" y="-1374"/>
                  <a:pt x="245450" y="-1374"/>
                  <a:pt x="239969" y="4166"/>
                </a:cubicBezTo>
                <a:lnTo>
                  <a:pt x="239910" y="4166"/>
                </a:lnTo>
                <a:moveTo>
                  <a:pt x="159993" y="55794"/>
                </a:moveTo>
                <a:lnTo>
                  <a:pt x="47425" y="168362"/>
                </a:lnTo>
                <a:cubicBezTo>
                  <a:pt x="41237" y="174609"/>
                  <a:pt x="37760" y="182978"/>
                  <a:pt x="37760" y="191759"/>
                </a:cubicBezTo>
                <a:lnTo>
                  <a:pt x="37760" y="244094"/>
                </a:lnTo>
                <a:lnTo>
                  <a:pt x="4166" y="277629"/>
                </a:lnTo>
                <a:cubicBezTo>
                  <a:pt x="-1374" y="283169"/>
                  <a:pt x="-1374" y="292127"/>
                  <a:pt x="4166" y="297608"/>
                </a:cubicBezTo>
                <a:cubicBezTo>
                  <a:pt x="9706" y="303089"/>
                  <a:pt x="18664" y="303148"/>
                  <a:pt x="24145" y="297608"/>
                </a:cubicBezTo>
                <a:lnTo>
                  <a:pt x="57739" y="264015"/>
                </a:lnTo>
                <a:lnTo>
                  <a:pt x="110074" y="264015"/>
                </a:lnTo>
                <a:cubicBezTo>
                  <a:pt x="118855" y="264015"/>
                  <a:pt x="127224" y="260537"/>
                  <a:pt x="133412" y="254349"/>
                </a:cubicBezTo>
                <a:lnTo>
                  <a:pt x="245980" y="141781"/>
                </a:lnTo>
                <a:cubicBezTo>
                  <a:pt x="245803" y="141605"/>
                  <a:pt x="245568" y="141428"/>
                  <a:pt x="245391" y="141192"/>
                </a:cubicBezTo>
                <a:lnTo>
                  <a:pt x="225942" y="121743"/>
                </a:lnTo>
                <a:lnTo>
                  <a:pt x="113374" y="234311"/>
                </a:lnTo>
                <a:cubicBezTo>
                  <a:pt x="112490" y="235195"/>
                  <a:pt x="111312" y="235666"/>
                  <a:pt x="110015" y="235666"/>
                </a:cubicBezTo>
                <a:lnTo>
                  <a:pt x="66049" y="235784"/>
                </a:lnTo>
                <a:lnTo>
                  <a:pt x="66049" y="191759"/>
                </a:lnTo>
                <a:cubicBezTo>
                  <a:pt x="66049" y="190521"/>
                  <a:pt x="66520" y="189284"/>
                  <a:pt x="67404" y="188400"/>
                </a:cubicBezTo>
                <a:lnTo>
                  <a:pt x="83494" y="172310"/>
                </a:lnTo>
                <a:lnTo>
                  <a:pt x="97049" y="185865"/>
                </a:lnTo>
                <a:cubicBezTo>
                  <a:pt x="100703" y="189519"/>
                  <a:pt x="106714" y="189519"/>
                  <a:pt x="110368" y="185865"/>
                </a:cubicBezTo>
                <a:cubicBezTo>
                  <a:pt x="114022" y="182211"/>
                  <a:pt x="114022" y="176200"/>
                  <a:pt x="110368" y="172546"/>
                </a:cubicBezTo>
                <a:lnTo>
                  <a:pt x="96813" y="158991"/>
                </a:lnTo>
                <a:lnTo>
                  <a:pt x="121213" y="134591"/>
                </a:lnTo>
                <a:lnTo>
                  <a:pt x="134768" y="148146"/>
                </a:lnTo>
                <a:cubicBezTo>
                  <a:pt x="138422" y="151800"/>
                  <a:pt x="144433" y="151800"/>
                  <a:pt x="148087" y="148146"/>
                </a:cubicBezTo>
                <a:cubicBezTo>
                  <a:pt x="151741" y="144492"/>
                  <a:pt x="151741" y="138481"/>
                  <a:pt x="148087" y="134827"/>
                </a:cubicBezTo>
                <a:lnTo>
                  <a:pt x="134532" y="121272"/>
                </a:lnTo>
                <a:lnTo>
                  <a:pt x="158932" y="96872"/>
                </a:lnTo>
                <a:lnTo>
                  <a:pt x="172487" y="110428"/>
                </a:lnTo>
                <a:cubicBezTo>
                  <a:pt x="176141" y="114081"/>
                  <a:pt x="182152" y="114081"/>
                  <a:pt x="185806" y="110428"/>
                </a:cubicBezTo>
                <a:cubicBezTo>
                  <a:pt x="189460" y="106773"/>
                  <a:pt x="189460" y="100762"/>
                  <a:pt x="185806" y="97108"/>
                </a:cubicBezTo>
                <a:lnTo>
                  <a:pt x="172251" y="83553"/>
                </a:lnTo>
                <a:lnTo>
                  <a:pt x="179972" y="75832"/>
                </a:lnTo>
                <a:lnTo>
                  <a:pt x="160523" y="56383"/>
                </a:lnTo>
                <a:cubicBezTo>
                  <a:pt x="160346" y="56206"/>
                  <a:pt x="160169" y="55971"/>
                  <a:pt x="159934" y="55794"/>
                </a:cubicBezTo>
                <a:lnTo>
                  <a:pt x="159993" y="55794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381712" y="2345830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43023" y="75674"/>
                </a:moveTo>
                <a:lnTo>
                  <a:pt x="150876" y="29939"/>
                </a:lnTo>
                <a:lnTo>
                  <a:pt x="258729" y="75674"/>
                </a:lnTo>
                <a:cubicBezTo>
                  <a:pt x="262206" y="77147"/>
                  <a:pt x="264092" y="80271"/>
                  <a:pt x="264033" y="83218"/>
                </a:cubicBezTo>
                <a:cubicBezTo>
                  <a:pt x="263797" y="137085"/>
                  <a:pt x="241402" y="230145"/>
                  <a:pt x="154235" y="271872"/>
                </a:cubicBezTo>
                <a:cubicBezTo>
                  <a:pt x="152114" y="272873"/>
                  <a:pt x="149638" y="272873"/>
                  <a:pt x="147576" y="271872"/>
                </a:cubicBezTo>
                <a:cubicBezTo>
                  <a:pt x="60350" y="230086"/>
                  <a:pt x="38014" y="137085"/>
                  <a:pt x="37719" y="83159"/>
                </a:cubicBezTo>
                <a:cubicBezTo>
                  <a:pt x="37719" y="80212"/>
                  <a:pt x="39546" y="77147"/>
                  <a:pt x="43023" y="75615"/>
                </a:cubicBezTo>
                <a:lnTo>
                  <a:pt x="43023" y="75674"/>
                </a:lnTo>
                <a:moveTo>
                  <a:pt x="269750" y="49624"/>
                </a:moveTo>
                <a:lnTo>
                  <a:pt x="158773" y="2534"/>
                </a:lnTo>
                <a:cubicBezTo>
                  <a:pt x="156298" y="1415"/>
                  <a:pt x="153646" y="825"/>
                  <a:pt x="150876" y="825"/>
                </a:cubicBezTo>
                <a:cubicBezTo>
                  <a:pt x="148106" y="825"/>
                  <a:pt x="145454" y="1414"/>
                  <a:pt x="142979" y="2534"/>
                </a:cubicBezTo>
                <a:lnTo>
                  <a:pt x="32002" y="49624"/>
                </a:lnTo>
                <a:cubicBezTo>
                  <a:pt x="19036" y="55105"/>
                  <a:pt x="9371" y="67894"/>
                  <a:pt x="9430" y="83335"/>
                </a:cubicBezTo>
                <a:cubicBezTo>
                  <a:pt x="9725" y="141800"/>
                  <a:pt x="33770" y="248769"/>
                  <a:pt x="135317" y="297391"/>
                </a:cubicBezTo>
                <a:cubicBezTo>
                  <a:pt x="145159" y="302106"/>
                  <a:pt x="156593" y="302106"/>
                  <a:pt x="166435" y="297391"/>
                </a:cubicBezTo>
                <a:cubicBezTo>
                  <a:pt x="268041" y="248769"/>
                  <a:pt x="292028" y="141800"/>
                  <a:pt x="292322" y="83335"/>
                </a:cubicBezTo>
                <a:cubicBezTo>
                  <a:pt x="292381" y="67894"/>
                  <a:pt x="282716" y="55105"/>
                  <a:pt x="269750" y="49624"/>
                </a:cubicBezTo>
                <a:lnTo>
                  <a:pt x="269750" y="49624"/>
                </a:lnTo>
                <a:moveTo>
                  <a:pt x="150876" y="57404"/>
                </a:moveTo>
                <a:cubicBezTo>
                  <a:pt x="145690" y="57404"/>
                  <a:pt x="141446" y="61647"/>
                  <a:pt x="141446" y="66833"/>
                </a:cubicBezTo>
                <a:cubicBezTo>
                  <a:pt x="141446" y="86282"/>
                  <a:pt x="117931" y="96007"/>
                  <a:pt x="104199" y="82275"/>
                </a:cubicBezTo>
                <a:cubicBezTo>
                  <a:pt x="100545" y="78620"/>
                  <a:pt x="94533" y="78620"/>
                  <a:pt x="90879" y="82275"/>
                </a:cubicBezTo>
                <a:cubicBezTo>
                  <a:pt x="87225" y="85929"/>
                  <a:pt x="87225" y="91940"/>
                  <a:pt x="90879" y="95594"/>
                </a:cubicBezTo>
                <a:cubicBezTo>
                  <a:pt x="104611" y="109326"/>
                  <a:pt x="94887" y="132842"/>
                  <a:pt x="75438" y="132842"/>
                </a:cubicBezTo>
                <a:cubicBezTo>
                  <a:pt x="70252" y="132842"/>
                  <a:pt x="66008" y="137085"/>
                  <a:pt x="66008" y="142271"/>
                </a:cubicBezTo>
                <a:cubicBezTo>
                  <a:pt x="66008" y="147458"/>
                  <a:pt x="70252" y="151701"/>
                  <a:pt x="75438" y="151701"/>
                </a:cubicBezTo>
                <a:cubicBezTo>
                  <a:pt x="94887" y="151701"/>
                  <a:pt x="104611" y="175216"/>
                  <a:pt x="90879" y="188949"/>
                </a:cubicBezTo>
                <a:cubicBezTo>
                  <a:pt x="87225" y="192603"/>
                  <a:pt x="87225" y="198614"/>
                  <a:pt x="90879" y="202268"/>
                </a:cubicBezTo>
                <a:cubicBezTo>
                  <a:pt x="94533" y="205922"/>
                  <a:pt x="100545" y="205922"/>
                  <a:pt x="104199" y="202268"/>
                </a:cubicBezTo>
                <a:cubicBezTo>
                  <a:pt x="117931" y="188536"/>
                  <a:pt x="141446" y="198260"/>
                  <a:pt x="141446" y="217709"/>
                </a:cubicBezTo>
                <a:cubicBezTo>
                  <a:pt x="141446" y="222896"/>
                  <a:pt x="145690" y="227139"/>
                  <a:pt x="150876" y="227139"/>
                </a:cubicBezTo>
                <a:cubicBezTo>
                  <a:pt x="156062" y="227139"/>
                  <a:pt x="160306" y="222896"/>
                  <a:pt x="160306" y="217709"/>
                </a:cubicBezTo>
                <a:cubicBezTo>
                  <a:pt x="160306" y="198260"/>
                  <a:pt x="183821" y="188536"/>
                  <a:pt x="197553" y="202268"/>
                </a:cubicBezTo>
                <a:cubicBezTo>
                  <a:pt x="201207" y="205922"/>
                  <a:pt x="207219" y="205922"/>
                  <a:pt x="210873" y="202268"/>
                </a:cubicBezTo>
                <a:cubicBezTo>
                  <a:pt x="214527" y="198614"/>
                  <a:pt x="214527" y="192603"/>
                  <a:pt x="210873" y="188949"/>
                </a:cubicBezTo>
                <a:cubicBezTo>
                  <a:pt x="197141" y="175216"/>
                  <a:pt x="206865" y="151701"/>
                  <a:pt x="226314" y="151701"/>
                </a:cubicBezTo>
                <a:cubicBezTo>
                  <a:pt x="231500" y="151701"/>
                  <a:pt x="235744" y="147458"/>
                  <a:pt x="235744" y="142271"/>
                </a:cubicBezTo>
                <a:cubicBezTo>
                  <a:pt x="235744" y="137085"/>
                  <a:pt x="231500" y="132842"/>
                  <a:pt x="226314" y="132842"/>
                </a:cubicBezTo>
                <a:cubicBezTo>
                  <a:pt x="206865" y="132842"/>
                  <a:pt x="197141" y="109326"/>
                  <a:pt x="210873" y="95594"/>
                </a:cubicBezTo>
                <a:cubicBezTo>
                  <a:pt x="214527" y="91940"/>
                  <a:pt x="214527" y="85929"/>
                  <a:pt x="210873" y="82275"/>
                </a:cubicBezTo>
                <a:cubicBezTo>
                  <a:pt x="207219" y="78620"/>
                  <a:pt x="201207" y="78620"/>
                  <a:pt x="197553" y="82275"/>
                </a:cubicBezTo>
                <a:cubicBezTo>
                  <a:pt x="183821" y="96007"/>
                  <a:pt x="160306" y="86282"/>
                  <a:pt x="160306" y="66833"/>
                </a:cubicBezTo>
                <a:cubicBezTo>
                  <a:pt x="160306" y="61647"/>
                  <a:pt x="156062" y="57404"/>
                  <a:pt x="150876" y="57404"/>
                </a:cubicBezTo>
                <a:lnTo>
                  <a:pt x="150876" y="57404"/>
                </a:lnTo>
                <a:moveTo>
                  <a:pt x="136731" y="113982"/>
                </a:moveTo>
                <a:cubicBezTo>
                  <a:pt x="144543" y="113982"/>
                  <a:pt x="150876" y="120315"/>
                  <a:pt x="150876" y="128127"/>
                </a:cubicBezTo>
                <a:cubicBezTo>
                  <a:pt x="150876" y="135939"/>
                  <a:pt x="144543" y="142271"/>
                  <a:pt x="136731" y="142271"/>
                </a:cubicBezTo>
                <a:cubicBezTo>
                  <a:pt x="128920" y="142271"/>
                  <a:pt x="122587" y="135939"/>
                  <a:pt x="122587" y="128127"/>
                </a:cubicBezTo>
                <a:cubicBezTo>
                  <a:pt x="122587" y="120315"/>
                  <a:pt x="128920" y="113982"/>
                  <a:pt x="136731" y="113982"/>
                </a:cubicBezTo>
                <a:moveTo>
                  <a:pt x="160306" y="161131"/>
                </a:moveTo>
                <a:cubicBezTo>
                  <a:pt x="160306" y="155923"/>
                  <a:pt x="164528" y="151701"/>
                  <a:pt x="169735" y="151701"/>
                </a:cubicBezTo>
                <a:cubicBezTo>
                  <a:pt x="174943" y="151701"/>
                  <a:pt x="179165" y="155923"/>
                  <a:pt x="179165" y="161131"/>
                </a:cubicBezTo>
                <a:cubicBezTo>
                  <a:pt x="179165" y="166339"/>
                  <a:pt x="174943" y="170561"/>
                  <a:pt x="169735" y="170561"/>
                </a:cubicBezTo>
                <a:cubicBezTo>
                  <a:pt x="164528" y="170561"/>
                  <a:pt x="160306" y="166339"/>
                  <a:pt x="160306" y="161131"/>
                </a:cubicBez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8128002" y="2345830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50876" y="29939"/>
                </a:moveTo>
                <a:lnTo>
                  <a:pt x="43023" y="75674"/>
                </a:lnTo>
                <a:cubicBezTo>
                  <a:pt x="39546" y="77147"/>
                  <a:pt x="37660" y="80271"/>
                  <a:pt x="37719" y="83218"/>
                </a:cubicBezTo>
                <a:cubicBezTo>
                  <a:pt x="38014" y="137085"/>
                  <a:pt x="60350" y="230145"/>
                  <a:pt x="147576" y="271872"/>
                </a:cubicBezTo>
                <a:cubicBezTo>
                  <a:pt x="149697" y="272873"/>
                  <a:pt x="152173" y="272873"/>
                  <a:pt x="154235" y="271872"/>
                </a:cubicBezTo>
                <a:cubicBezTo>
                  <a:pt x="241461" y="230086"/>
                  <a:pt x="263797" y="137085"/>
                  <a:pt x="264033" y="83159"/>
                </a:cubicBezTo>
                <a:cubicBezTo>
                  <a:pt x="264033" y="80212"/>
                  <a:pt x="262206" y="77147"/>
                  <a:pt x="258729" y="75615"/>
                </a:cubicBezTo>
                <a:lnTo>
                  <a:pt x="150876" y="29939"/>
                </a:lnTo>
                <a:moveTo>
                  <a:pt x="158773" y="2534"/>
                </a:moveTo>
                <a:lnTo>
                  <a:pt x="269750" y="49624"/>
                </a:lnTo>
                <a:cubicBezTo>
                  <a:pt x="282716" y="55105"/>
                  <a:pt x="292381" y="67894"/>
                  <a:pt x="292322" y="83335"/>
                </a:cubicBezTo>
                <a:cubicBezTo>
                  <a:pt x="292027" y="141800"/>
                  <a:pt x="267982" y="248769"/>
                  <a:pt x="166435" y="297391"/>
                </a:cubicBezTo>
                <a:cubicBezTo>
                  <a:pt x="156593" y="302106"/>
                  <a:pt x="145159" y="302106"/>
                  <a:pt x="135317" y="297391"/>
                </a:cubicBezTo>
                <a:cubicBezTo>
                  <a:pt x="33770" y="248769"/>
                  <a:pt x="9724" y="141800"/>
                  <a:pt x="9430" y="83335"/>
                </a:cubicBezTo>
                <a:cubicBezTo>
                  <a:pt x="9371" y="67894"/>
                  <a:pt x="19036" y="55105"/>
                  <a:pt x="32002" y="49624"/>
                </a:cubicBezTo>
                <a:lnTo>
                  <a:pt x="143037" y="2534"/>
                </a:lnTo>
                <a:cubicBezTo>
                  <a:pt x="145454" y="1414"/>
                  <a:pt x="148165" y="825"/>
                  <a:pt x="150876" y="825"/>
                </a:cubicBezTo>
                <a:cubicBezTo>
                  <a:pt x="153587" y="825"/>
                  <a:pt x="156298" y="1414"/>
                  <a:pt x="158773" y="2534"/>
                </a:cubicBezTo>
                <a:lnTo>
                  <a:pt x="158773" y="2534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34996" y="4442883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13157" y="0"/>
                </a:moveTo>
                <a:cubicBezTo>
                  <a:pt x="102725" y="0"/>
                  <a:pt x="94298" y="8428"/>
                  <a:pt x="94298" y="18860"/>
                </a:cubicBezTo>
                <a:cubicBezTo>
                  <a:pt x="83866" y="18860"/>
                  <a:pt x="75438" y="27287"/>
                  <a:pt x="75438" y="37719"/>
                </a:cubicBezTo>
                <a:lnTo>
                  <a:pt x="75438" y="169736"/>
                </a:lnTo>
                <a:cubicBezTo>
                  <a:pt x="75438" y="180167"/>
                  <a:pt x="83866" y="188595"/>
                  <a:pt x="94298" y="188595"/>
                </a:cubicBezTo>
                <a:cubicBezTo>
                  <a:pt x="94298" y="199027"/>
                  <a:pt x="102725" y="207455"/>
                  <a:pt x="113157" y="207455"/>
                </a:cubicBezTo>
                <a:lnTo>
                  <a:pt x="132017" y="207455"/>
                </a:lnTo>
                <a:cubicBezTo>
                  <a:pt x="142448" y="207455"/>
                  <a:pt x="150876" y="199027"/>
                  <a:pt x="150876" y="188595"/>
                </a:cubicBezTo>
                <a:cubicBezTo>
                  <a:pt x="161308" y="188595"/>
                  <a:pt x="169736" y="180167"/>
                  <a:pt x="169736" y="169736"/>
                </a:cubicBezTo>
                <a:lnTo>
                  <a:pt x="169736" y="37719"/>
                </a:lnTo>
                <a:cubicBezTo>
                  <a:pt x="169736" y="27287"/>
                  <a:pt x="161308" y="18860"/>
                  <a:pt x="150876" y="18860"/>
                </a:cubicBezTo>
                <a:cubicBezTo>
                  <a:pt x="150876" y="8428"/>
                  <a:pt x="142448" y="0"/>
                  <a:pt x="132017" y="0"/>
                </a:cubicBezTo>
                <a:lnTo>
                  <a:pt x="113157" y="0"/>
                </a:lnTo>
                <a:moveTo>
                  <a:pt x="103727" y="160306"/>
                </a:moveTo>
                <a:lnTo>
                  <a:pt x="103727" y="47149"/>
                </a:lnTo>
                <a:lnTo>
                  <a:pt x="141446" y="47149"/>
                </a:lnTo>
                <a:lnTo>
                  <a:pt x="141446" y="160306"/>
                </a:lnTo>
                <a:lnTo>
                  <a:pt x="103727" y="160306"/>
                </a:lnTo>
                <a:moveTo>
                  <a:pt x="14145" y="273463"/>
                </a:moveTo>
                <a:cubicBezTo>
                  <a:pt x="6306" y="273463"/>
                  <a:pt x="0" y="279769"/>
                  <a:pt x="0" y="287607"/>
                </a:cubicBezTo>
                <a:cubicBezTo>
                  <a:pt x="0" y="295446"/>
                  <a:pt x="6306" y="301752"/>
                  <a:pt x="14145" y="301752"/>
                </a:cubicBezTo>
                <a:lnTo>
                  <a:pt x="188595" y="301752"/>
                </a:lnTo>
                <a:lnTo>
                  <a:pt x="287607" y="301752"/>
                </a:lnTo>
                <a:cubicBezTo>
                  <a:pt x="295446" y="301752"/>
                  <a:pt x="301752" y="295446"/>
                  <a:pt x="301752" y="287607"/>
                </a:cubicBezTo>
                <a:cubicBezTo>
                  <a:pt x="301752" y="279769"/>
                  <a:pt x="295446" y="273463"/>
                  <a:pt x="287607" y="273463"/>
                </a:cubicBezTo>
                <a:lnTo>
                  <a:pt x="263444" y="273463"/>
                </a:lnTo>
                <a:cubicBezTo>
                  <a:pt x="286959" y="252717"/>
                  <a:pt x="301752" y="222365"/>
                  <a:pt x="301752" y="188595"/>
                </a:cubicBezTo>
                <a:cubicBezTo>
                  <a:pt x="301752" y="126123"/>
                  <a:pt x="251067" y="75438"/>
                  <a:pt x="188595" y="75438"/>
                </a:cubicBezTo>
                <a:lnTo>
                  <a:pt x="188595" y="75438"/>
                </a:lnTo>
                <a:lnTo>
                  <a:pt x="188595" y="103727"/>
                </a:lnTo>
                <a:lnTo>
                  <a:pt x="188595" y="103727"/>
                </a:lnTo>
                <a:cubicBezTo>
                  <a:pt x="235449" y="103727"/>
                  <a:pt x="273463" y="141741"/>
                  <a:pt x="273463" y="188595"/>
                </a:cubicBezTo>
                <a:cubicBezTo>
                  <a:pt x="273463" y="235449"/>
                  <a:pt x="235449" y="273463"/>
                  <a:pt x="188595" y="273463"/>
                </a:cubicBezTo>
                <a:lnTo>
                  <a:pt x="188595" y="273463"/>
                </a:lnTo>
                <a:lnTo>
                  <a:pt x="14145" y="273463"/>
                </a:lnTo>
                <a:moveTo>
                  <a:pt x="56579" y="240459"/>
                </a:moveTo>
                <a:cubicBezTo>
                  <a:pt x="56579" y="248297"/>
                  <a:pt x="62885" y="254603"/>
                  <a:pt x="70723" y="254603"/>
                </a:cubicBezTo>
                <a:lnTo>
                  <a:pt x="174450" y="254603"/>
                </a:lnTo>
                <a:cubicBezTo>
                  <a:pt x="182289" y="254603"/>
                  <a:pt x="188595" y="248297"/>
                  <a:pt x="188595" y="240459"/>
                </a:cubicBezTo>
                <a:cubicBezTo>
                  <a:pt x="188595" y="232620"/>
                  <a:pt x="182289" y="226314"/>
                  <a:pt x="174450" y="226314"/>
                </a:cubicBezTo>
                <a:lnTo>
                  <a:pt x="70723" y="226314"/>
                </a:lnTo>
                <a:cubicBezTo>
                  <a:pt x="62885" y="226314"/>
                  <a:pt x="56579" y="232620"/>
                  <a:pt x="56579" y="240459"/>
                </a:cubicBez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381716" y="4442883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0" y="33004"/>
                </a:moveTo>
                <a:cubicBezTo>
                  <a:pt x="0" y="25166"/>
                  <a:pt x="6306" y="18859"/>
                  <a:pt x="14145" y="18859"/>
                </a:cubicBezTo>
                <a:lnTo>
                  <a:pt x="33004" y="18859"/>
                </a:lnTo>
                <a:lnTo>
                  <a:pt x="99012" y="18859"/>
                </a:lnTo>
                <a:lnTo>
                  <a:pt x="117872" y="18859"/>
                </a:lnTo>
                <a:cubicBezTo>
                  <a:pt x="125710" y="18859"/>
                  <a:pt x="132017" y="25166"/>
                  <a:pt x="132017" y="33004"/>
                </a:cubicBezTo>
                <a:cubicBezTo>
                  <a:pt x="132017" y="40843"/>
                  <a:pt x="125710" y="47149"/>
                  <a:pt x="117872" y="47149"/>
                </a:cubicBezTo>
                <a:lnTo>
                  <a:pt x="113157" y="47149"/>
                </a:lnTo>
                <a:lnTo>
                  <a:pt x="113157" y="235744"/>
                </a:lnTo>
                <a:cubicBezTo>
                  <a:pt x="113157" y="261793"/>
                  <a:pt x="92058" y="282893"/>
                  <a:pt x="66008" y="282893"/>
                </a:cubicBezTo>
                <a:cubicBezTo>
                  <a:pt x="39959" y="282893"/>
                  <a:pt x="18860" y="261793"/>
                  <a:pt x="18860" y="235744"/>
                </a:cubicBezTo>
                <a:lnTo>
                  <a:pt x="18860" y="47149"/>
                </a:lnTo>
                <a:lnTo>
                  <a:pt x="14145" y="47149"/>
                </a:lnTo>
                <a:cubicBezTo>
                  <a:pt x="6306" y="47149"/>
                  <a:pt x="0" y="40843"/>
                  <a:pt x="0" y="33004"/>
                </a:cubicBezTo>
                <a:lnTo>
                  <a:pt x="0" y="33004"/>
                </a:lnTo>
                <a:moveTo>
                  <a:pt x="47149" y="47149"/>
                </a:moveTo>
                <a:lnTo>
                  <a:pt x="47149" y="150876"/>
                </a:lnTo>
                <a:lnTo>
                  <a:pt x="84868" y="150876"/>
                </a:lnTo>
                <a:lnTo>
                  <a:pt x="84868" y="47149"/>
                </a:lnTo>
                <a:lnTo>
                  <a:pt x="47149" y="47149"/>
                </a:lnTo>
                <a:moveTo>
                  <a:pt x="169736" y="33004"/>
                </a:moveTo>
                <a:cubicBezTo>
                  <a:pt x="169736" y="25166"/>
                  <a:pt x="176042" y="18859"/>
                  <a:pt x="183880" y="18859"/>
                </a:cubicBezTo>
                <a:lnTo>
                  <a:pt x="202740" y="18859"/>
                </a:lnTo>
                <a:lnTo>
                  <a:pt x="268748" y="18859"/>
                </a:lnTo>
                <a:lnTo>
                  <a:pt x="287607" y="18859"/>
                </a:lnTo>
                <a:cubicBezTo>
                  <a:pt x="295446" y="18859"/>
                  <a:pt x="301752" y="25166"/>
                  <a:pt x="301752" y="33004"/>
                </a:cubicBezTo>
                <a:cubicBezTo>
                  <a:pt x="301752" y="40843"/>
                  <a:pt x="295446" y="47149"/>
                  <a:pt x="287607" y="47149"/>
                </a:cubicBezTo>
                <a:lnTo>
                  <a:pt x="282893" y="47149"/>
                </a:lnTo>
                <a:lnTo>
                  <a:pt x="282893" y="235744"/>
                </a:lnTo>
                <a:cubicBezTo>
                  <a:pt x="282893" y="261793"/>
                  <a:pt x="261793" y="282893"/>
                  <a:pt x="235744" y="282893"/>
                </a:cubicBezTo>
                <a:cubicBezTo>
                  <a:pt x="209694" y="282893"/>
                  <a:pt x="188595" y="261793"/>
                  <a:pt x="188595" y="235744"/>
                </a:cubicBezTo>
                <a:lnTo>
                  <a:pt x="188595" y="47149"/>
                </a:lnTo>
                <a:lnTo>
                  <a:pt x="183880" y="47149"/>
                </a:lnTo>
                <a:cubicBezTo>
                  <a:pt x="176042" y="47149"/>
                  <a:pt x="169736" y="40843"/>
                  <a:pt x="169736" y="33004"/>
                </a:cubicBezTo>
                <a:lnTo>
                  <a:pt x="169736" y="33004"/>
                </a:lnTo>
                <a:moveTo>
                  <a:pt x="216884" y="47149"/>
                </a:moveTo>
                <a:lnTo>
                  <a:pt x="216884" y="150876"/>
                </a:lnTo>
                <a:lnTo>
                  <a:pt x="254603" y="150876"/>
                </a:lnTo>
                <a:lnTo>
                  <a:pt x="254603" y="47149"/>
                </a:lnTo>
                <a:lnTo>
                  <a:pt x="216884" y="47149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34996" y="3188673"/>
            <a:ext cx="3429004" cy="1097280"/>
          </a:xfrm>
          <a:custGeom>
            <a:avLst/>
            <a:gdLst/>
            <a:ahLst/>
            <a:cxnLst/>
            <a:rect l="l" t="t" r="r" b="b"/>
            <a:pathLst>
              <a:path w="3429004" h="1097280">
                <a:moveTo>
                  <a:pt x="0" y="1097280"/>
                </a:moveTo>
                <a:lnTo>
                  <a:pt x="0" y="0"/>
                </a:lnTo>
                <a:lnTo>
                  <a:pt x="3429004" y="0"/>
                </a:lnTo>
                <a:lnTo>
                  <a:pt x="3429004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el anticuerpo principal en la respuesta inmune secundaria.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Puede atravesar la placenta, proporcionando inmunidad al feto.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34996" y="2772798"/>
            <a:ext cx="3429002" cy="309783"/>
          </a:xfrm>
          <a:custGeom>
            <a:avLst/>
            <a:gdLst/>
            <a:ahLst/>
            <a:cxnLst/>
            <a:rect l="l" t="t" r="r" b="b"/>
            <a:pathLst>
              <a:path w="3429002" h="309783">
                <a:moveTo>
                  <a:pt x="0" y="309783"/>
                </a:moveTo>
                <a:lnTo>
                  <a:pt x="0" y="0"/>
                </a:lnTo>
                <a:lnTo>
                  <a:pt x="3429002" y="0"/>
                </a:lnTo>
                <a:lnTo>
                  <a:pt x="3429002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IgG: Respuesta Secundaria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381284" y="3183335"/>
            <a:ext cx="3429004" cy="1097280"/>
          </a:xfrm>
          <a:custGeom>
            <a:avLst/>
            <a:gdLst/>
            <a:ahLst/>
            <a:cxnLst/>
            <a:rect l="l" t="t" r="r" b="b"/>
            <a:pathLst>
              <a:path w="3429004" h="1097280">
                <a:moveTo>
                  <a:pt x="0" y="1097280"/>
                </a:moveTo>
                <a:lnTo>
                  <a:pt x="0" y="0"/>
                </a:lnTo>
                <a:lnTo>
                  <a:pt x="3429004" y="0"/>
                </a:lnTo>
                <a:lnTo>
                  <a:pt x="3429004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 encuentra en secreciones mucosas como saliva, lágrimas y leche materna.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Protege las superficies mucosas de infecciones.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381283" y="2767460"/>
            <a:ext cx="3429001" cy="309783"/>
          </a:xfrm>
          <a:custGeom>
            <a:avLst/>
            <a:gdLst/>
            <a:ahLst/>
            <a:cxnLst/>
            <a:rect l="l" t="t" r="r" b="b"/>
            <a:pathLst>
              <a:path w="3429001" h="309783">
                <a:moveTo>
                  <a:pt x="0" y="309783"/>
                </a:moveTo>
                <a:lnTo>
                  <a:pt x="0" y="0"/>
                </a:lnTo>
                <a:lnTo>
                  <a:pt x="3429001" y="0"/>
                </a:lnTo>
                <a:lnTo>
                  <a:pt x="3429001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IgA: Secreciones Mucosas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127572" y="3183335"/>
            <a:ext cx="3429004" cy="1097280"/>
          </a:xfrm>
          <a:custGeom>
            <a:avLst/>
            <a:gdLst/>
            <a:ahLst/>
            <a:cxnLst/>
            <a:rect l="l" t="t" r="r" b="b"/>
            <a:pathLst>
              <a:path w="3429004" h="1097280">
                <a:moveTo>
                  <a:pt x="0" y="1097280"/>
                </a:moveTo>
                <a:lnTo>
                  <a:pt x="0" y="0"/>
                </a:lnTo>
                <a:lnTo>
                  <a:pt x="3429004" y="0"/>
                </a:lnTo>
                <a:lnTo>
                  <a:pt x="3429004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el primer anticuerpo producido durante una infección.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Juega un papel crucial en la activación del sistema inmunológico</a:t>
            </a:r>
            <a:r>
              <a:rPr lang="en-US" sz="10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8127569" y="2767460"/>
            <a:ext cx="3429007" cy="309783"/>
          </a:xfrm>
          <a:custGeom>
            <a:avLst/>
            <a:gdLst/>
            <a:ahLst/>
            <a:cxnLst/>
            <a:rect l="l" t="t" r="r" b="b"/>
            <a:pathLst>
              <a:path w="3429007" h="309783">
                <a:moveTo>
                  <a:pt x="0" y="309783"/>
                </a:moveTo>
                <a:lnTo>
                  <a:pt x="0" y="0"/>
                </a:lnTo>
                <a:lnTo>
                  <a:pt x="3429007" y="0"/>
                </a:lnTo>
                <a:lnTo>
                  <a:pt x="3429007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IgM: Primera Respuesta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34995" y="5286987"/>
            <a:ext cx="3429004" cy="1097280"/>
          </a:xfrm>
          <a:custGeom>
            <a:avLst/>
            <a:gdLst/>
            <a:ahLst/>
            <a:cxnLst/>
            <a:rect l="l" t="t" r="r" b="b"/>
            <a:pathLst>
              <a:path w="3429004" h="1097280">
                <a:moveTo>
                  <a:pt x="0" y="1097280"/>
                </a:moveTo>
                <a:lnTo>
                  <a:pt x="0" y="0"/>
                </a:lnTo>
                <a:lnTo>
                  <a:pt x="3429004" y="0"/>
                </a:lnTo>
                <a:lnTo>
                  <a:pt x="3429004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Está asociada con reacciones alérgicas y la defensa contra parásitos.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Mediadora en la liberación de histamina por basófilos y mastocitos.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34994" y="4871112"/>
            <a:ext cx="3429004" cy="309783"/>
          </a:xfrm>
          <a:custGeom>
            <a:avLst/>
            <a:gdLst/>
            <a:ahLst/>
            <a:cxnLst/>
            <a:rect l="l" t="t" r="r" b="b"/>
            <a:pathLst>
              <a:path w="3429004" h="309783">
                <a:moveTo>
                  <a:pt x="0" y="309783"/>
                </a:moveTo>
                <a:lnTo>
                  <a:pt x="0" y="0"/>
                </a:lnTo>
                <a:lnTo>
                  <a:pt x="3429004" y="0"/>
                </a:lnTo>
                <a:lnTo>
                  <a:pt x="3429004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IgE: Alergias y Parásitos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381288" y="5286987"/>
            <a:ext cx="3429004" cy="1097280"/>
          </a:xfrm>
          <a:custGeom>
            <a:avLst/>
            <a:gdLst/>
            <a:ahLst/>
            <a:cxnLst/>
            <a:rect l="l" t="t" r="r" b="b"/>
            <a:pathLst>
              <a:path w="3429004" h="1097280">
                <a:moveTo>
                  <a:pt x="0" y="1097280"/>
                </a:moveTo>
                <a:lnTo>
                  <a:pt x="0" y="0"/>
                </a:lnTo>
                <a:lnTo>
                  <a:pt x="3429004" y="0"/>
                </a:lnTo>
                <a:lnTo>
                  <a:pt x="3429004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Su función es menos conocida, pero se implica en la maduración de linfocitos B.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 encuentra en la superficie de los linfocitos B como receptor</a:t>
            </a:r>
            <a:r>
              <a:rPr lang="en-US" sz="10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381283" y="4871112"/>
            <a:ext cx="3429005" cy="309783"/>
          </a:xfrm>
          <a:custGeom>
            <a:avLst/>
            <a:gdLst/>
            <a:ahLst/>
            <a:cxnLst/>
            <a:rect l="l" t="t" r="r" b="b"/>
            <a:pathLst>
              <a:path w="3429005" h="309783">
                <a:moveTo>
                  <a:pt x="0" y="309783"/>
                </a:moveTo>
                <a:lnTo>
                  <a:pt x="0" y="0"/>
                </a:lnTo>
                <a:lnTo>
                  <a:pt x="3429005" y="0"/>
                </a:lnTo>
                <a:lnTo>
                  <a:pt x="3429005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IgD: Maduración B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14560" y="447"/>
            <a:ext cx="2377440" cy="6857107"/>
          </a:xfrm>
          <a:custGeom>
            <a:avLst/>
            <a:gdLst/>
            <a:ahLst/>
            <a:cxnLst/>
            <a:rect l="l" t="t" r="r" b="b"/>
            <a:pathLst>
              <a:path w="2377440" h="6857107">
                <a:moveTo>
                  <a:pt x="0" y="6857107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6857107"/>
                </a:lnTo>
                <a:lnTo>
                  <a:pt x="0" y="6857107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34996" y="1255305"/>
            <a:ext cx="7928989" cy="914400"/>
          </a:xfrm>
          <a:custGeom>
            <a:avLst/>
            <a:gdLst/>
            <a:ahLst/>
            <a:cxnLst/>
            <a:rect l="l" t="t" r="r" b="b"/>
            <a:pathLst>
              <a:path w="7928989" h="914400">
                <a:moveTo>
                  <a:pt x="0" y="914400"/>
                </a:moveTo>
                <a:lnTo>
                  <a:pt x="0" y="0"/>
                </a:lnTo>
                <a:lnTo>
                  <a:pt x="7928989" y="0"/>
                </a:lnTo>
                <a:lnTo>
                  <a:pt x="7928989" y="914400"/>
                </a:lnTo>
                <a:lnTo>
                  <a:pt x="0" y="914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Órganos Linfoides: Centrales y Periféricos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8765664" y="1336247"/>
            <a:ext cx="3172275" cy="4444421"/>
          </a:xfrm>
          <a:custGeom>
            <a:avLst/>
            <a:gdLst/>
            <a:ahLst/>
            <a:cxnLst/>
            <a:rect l="l" t="t" r="r" b="b"/>
            <a:pathLst>
              <a:path w="3172275" h="4444421">
                <a:moveTo>
                  <a:pt x="1210135" y="0"/>
                </a:moveTo>
                <a:lnTo>
                  <a:pt x="2765877" y="0"/>
                </a:lnTo>
                <a:cubicBezTo>
                  <a:pt x="2990323" y="0"/>
                  <a:pt x="3172275" y="181928"/>
                  <a:pt x="3172275" y="406347"/>
                </a:cubicBezTo>
                <a:lnTo>
                  <a:pt x="3172275" y="3333316"/>
                </a:lnTo>
                <a:cubicBezTo>
                  <a:pt x="3172275" y="3550724"/>
                  <a:pt x="2996013" y="3726965"/>
                  <a:pt x="2778577" y="3726965"/>
                </a:cubicBezTo>
                <a:lnTo>
                  <a:pt x="2743652" y="3726965"/>
                </a:lnTo>
                <a:cubicBezTo>
                  <a:pt x="2545508" y="3726965"/>
                  <a:pt x="2384879" y="3887573"/>
                  <a:pt x="2384879" y="4085693"/>
                </a:cubicBezTo>
                <a:cubicBezTo>
                  <a:pt x="2384879" y="4283812"/>
                  <a:pt x="2224250" y="4444421"/>
                  <a:pt x="2026106" y="4444421"/>
                </a:cubicBezTo>
                <a:lnTo>
                  <a:pt x="403689" y="4444421"/>
                </a:lnTo>
                <a:cubicBezTo>
                  <a:pt x="207298" y="4444421"/>
                  <a:pt x="43443" y="4305132"/>
                  <a:pt x="5548" y="4119967"/>
                </a:cubicBezTo>
                <a:lnTo>
                  <a:pt x="0" y="4064943"/>
                </a:lnTo>
                <a:lnTo>
                  <a:pt x="0" y="1271537"/>
                </a:lnTo>
                <a:lnTo>
                  <a:pt x="5483" y="1217153"/>
                </a:lnTo>
                <a:cubicBezTo>
                  <a:pt x="43082" y="1033434"/>
                  <a:pt x="205657" y="895233"/>
                  <a:pt x="400514" y="895233"/>
                </a:cubicBezTo>
                <a:cubicBezTo>
                  <a:pt x="623208" y="895233"/>
                  <a:pt x="803737" y="714726"/>
                  <a:pt x="803737" y="492061"/>
                </a:cubicBezTo>
                <a:lnTo>
                  <a:pt x="803737" y="406347"/>
                </a:lnTo>
                <a:cubicBezTo>
                  <a:pt x="803737" y="181928"/>
                  <a:pt x="985689" y="0"/>
                  <a:pt x="1210135" y="0"/>
                </a:cubicBezTo>
                <a:lnTo>
                  <a:pt x="1210135" y="0"/>
                </a:lnTo>
              </a:path>
            </a:pathLst>
          </a:custGeom>
          <a:blipFill>
            <a:blip r:embed="rId3"/>
            <a:srcRect l="29925" r="29925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34996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91011" y="149304"/>
                </a:moveTo>
                <a:cubicBezTo>
                  <a:pt x="88654" y="135874"/>
                  <a:pt x="76938" y="125730"/>
                  <a:pt x="62865" y="125730"/>
                </a:cubicBezTo>
                <a:cubicBezTo>
                  <a:pt x="47077" y="125730"/>
                  <a:pt x="34290" y="138517"/>
                  <a:pt x="34290" y="154305"/>
                </a:cubicBezTo>
                <a:cubicBezTo>
                  <a:pt x="34290" y="162663"/>
                  <a:pt x="37790" y="170093"/>
                  <a:pt x="43577" y="175379"/>
                </a:cubicBezTo>
                <a:cubicBezTo>
                  <a:pt x="61293" y="191667"/>
                  <a:pt x="61293" y="219813"/>
                  <a:pt x="43577" y="236101"/>
                </a:cubicBezTo>
                <a:cubicBezTo>
                  <a:pt x="37862" y="241387"/>
                  <a:pt x="34290" y="248817"/>
                  <a:pt x="34290" y="257175"/>
                </a:cubicBezTo>
                <a:cubicBezTo>
                  <a:pt x="34290" y="272963"/>
                  <a:pt x="47077" y="285750"/>
                  <a:pt x="62865" y="285750"/>
                </a:cubicBezTo>
                <a:cubicBezTo>
                  <a:pt x="76938" y="285750"/>
                  <a:pt x="88654" y="275534"/>
                  <a:pt x="91011" y="262176"/>
                </a:cubicBezTo>
                <a:cubicBezTo>
                  <a:pt x="94083" y="244602"/>
                  <a:pt x="109371" y="228600"/>
                  <a:pt x="130731" y="228600"/>
                </a:cubicBezTo>
                <a:lnTo>
                  <a:pt x="280749" y="228600"/>
                </a:lnTo>
                <a:cubicBezTo>
                  <a:pt x="302109" y="228600"/>
                  <a:pt x="317397" y="244602"/>
                  <a:pt x="320469" y="262176"/>
                </a:cubicBezTo>
                <a:cubicBezTo>
                  <a:pt x="322826" y="275606"/>
                  <a:pt x="334542" y="285750"/>
                  <a:pt x="348615" y="285750"/>
                </a:cubicBezTo>
                <a:cubicBezTo>
                  <a:pt x="364403" y="285750"/>
                  <a:pt x="377190" y="272963"/>
                  <a:pt x="377190" y="257175"/>
                </a:cubicBezTo>
                <a:cubicBezTo>
                  <a:pt x="377190" y="248817"/>
                  <a:pt x="373690" y="241387"/>
                  <a:pt x="367903" y="236101"/>
                </a:cubicBezTo>
                <a:cubicBezTo>
                  <a:pt x="350187" y="219813"/>
                  <a:pt x="350187" y="191667"/>
                  <a:pt x="367903" y="175379"/>
                </a:cubicBezTo>
                <a:cubicBezTo>
                  <a:pt x="373618" y="170093"/>
                  <a:pt x="377190" y="162663"/>
                  <a:pt x="377190" y="154305"/>
                </a:cubicBezTo>
                <a:cubicBezTo>
                  <a:pt x="377190" y="138517"/>
                  <a:pt x="364403" y="125730"/>
                  <a:pt x="348615" y="125730"/>
                </a:cubicBezTo>
                <a:cubicBezTo>
                  <a:pt x="334542" y="125730"/>
                  <a:pt x="322826" y="135946"/>
                  <a:pt x="320469" y="149304"/>
                </a:cubicBezTo>
                <a:cubicBezTo>
                  <a:pt x="317397" y="166878"/>
                  <a:pt x="302109" y="182880"/>
                  <a:pt x="280749" y="182880"/>
                </a:cubicBezTo>
                <a:lnTo>
                  <a:pt x="130731" y="182880"/>
                </a:lnTo>
                <a:cubicBezTo>
                  <a:pt x="109371" y="182880"/>
                  <a:pt x="94083" y="166878"/>
                  <a:pt x="91011" y="149304"/>
                </a:cubicBezTo>
                <a:lnTo>
                  <a:pt x="91011" y="149304"/>
                </a:lnTo>
                <a:moveTo>
                  <a:pt x="124801" y="143375"/>
                </a:moveTo>
                <a:cubicBezTo>
                  <a:pt x="125301" y="146304"/>
                  <a:pt x="127730" y="148590"/>
                  <a:pt x="130731" y="148590"/>
                </a:cubicBezTo>
                <a:lnTo>
                  <a:pt x="280749" y="148590"/>
                </a:lnTo>
                <a:cubicBezTo>
                  <a:pt x="283678" y="148590"/>
                  <a:pt x="286179" y="146304"/>
                  <a:pt x="286679" y="143375"/>
                </a:cubicBezTo>
                <a:cubicBezTo>
                  <a:pt x="291822" y="113871"/>
                  <a:pt x="317611" y="91440"/>
                  <a:pt x="348615" y="91440"/>
                </a:cubicBezTo>
                <a:cubicBezTo>
                  <a:pt x="383334" y="91440"/>
                  <a:pt x="411480" y="119586"/>
                  <a:pt x="411480" y="154305"/>
                </a:cubicBezTo>
                <a:cubicBezTo>
                  <a:pt x="411480" y="172664"/>
                  <a:pt x="403622" y="189167"/>
                  <a:pt x="391120" y="200668"/>
                </a:cubicBezTo>
                <a:cubicBezTo>
                  <a:pt x="388191" y="203311"/>
                  <a:pt x="388191" y="208169"/>
                  <a:pt x="391120" y="210812"/>
                </a:cubicBezTo>
                <a:cubicBezTo>
                  <a:pt x="403622" y="222314"/>
                  <a:pt x="411480" y="238816"/>
                  <a:pt x="411480" y="257175"/>
                </a:cubicBezTo>
                <a:cubicBezTo>
                  <a:pt x="411480" y="291894"/>
                  <a:pt x="383334" y="320040"/>
                  <a:pt x="348615" y="320040"/>
                </a:cubicBezTo>
                <a:cubicBezTo>
                  <a:pt x="317611" y="320040"/>
                  <a:pt x="291822" y="297609"/>
                  <a:pt x="286679" y="268105"/>
                </a:cubicBezTo>
                <a:cubicBezTo>
                  <a:pt x="286179" y="265176"/>
                  <a:pt x="283750" y="262890"/>
                  <a:pt x="280749" y="262890"/>
                </a:cubicBezTo>
                <a:lnTo>
                  <a:pt x="130731" y="262890"/>
                </a:lnTo>
                <a:cubicBezTo>
                  <a:pt x="127802" y="262890"/>
                  <a:pt x="125301" y="265176"/>
                  <a:pt x="124801" y="268105"/>
                </a:cubicBezTo>
                <a:cubicBezTo>
                  <a:pt x="119658" y="297609"/>
                  <a:pt x="93869" y="320040"/>
                  <a:pt x="62865" y="320040"/>
                </a:cubicBezTo>
                <a:cubicBezTo>
                  <a:pt x="28146" y="320040"/>
                  <a:pt x="0" y="291894"/>
                  <a:pt x="0" y="257175"/>
                </a:cubicBezTo>
                <a:cubicBezTo>
                  <a:pt x="0" y="238816"/>
                  <a:pt x="7858" y="222314"/>
                  <a:pt x="20360" y="210812"/>
                </a:cubicBezTo>
                <a:cubicBezTo>
                  <a:pt x="23289" y="208169"/>
                  <a:pt x="23289" y="203311"/>
                  <a:pt x="20360" y="200668"/>
                </a:cubicBezTo>
                <a:cubicBezTo>
                  <a:pt x="7858" y="189167"/>
                  <a:pt x="0" y="172664"/>
                  <a:pt x="0" y="154305"/>
                </a:cubicBezTo>
                <a:cubicBezTo>
                  <a:pt x="0" y="119586"/>
                  <a:pt x="28146" y="91440"/>
                  <a:pt x="62865" y="91440"/>
                </a:cubicBezTo>
                <a:cubicBezTo>
                  <a:pt x="93869" y="91440"/>
                  <a:pt x="119658" y="113871"/>
                  <a:pt x="124801" y="143375"/>
                </a:cubicBezTo>
                <a:lnTo>
                  <a:pt x="124801" y="143375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749773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0" y="59231"/>
                </a:moveTo>
                <a:cubicBezTo>
                  <a:pt x="0" y="40746"/>
                  <a:pt x="15029" y="25718"/>
                  <a:pt x="33513" y="25718"/>
                </a:cubicBezTo>
                <a:lnTo>
                  <a:pt x="377967" y="25718"/>
                </a:lnTo>
                <a:cubicBezTo>
                  <a:pt x="396451" y="25718"/>
                  <a:pt x="411480" y="40746"/>
                  <a:pt x="411480" y="59231"/>
                </a:cubicBezTo>
                <a:cubicBezTo>
                  <a:pt x="411480" y="66946"/>
                  <a:pt x="408828" y="74420"/>
                  <a:pt x="403926" y="80367"/>
                </a:cubicBezTo>
                <a:lnTo>
                  <a:pt x="270034" y="244718"/>
                </a:lnTo>
                <a:lnTo>
                  <a:pt x="270034" y="359804"/>
                </a:lnTo>
                <a:cubicBezTo>
                  <a:pt x="270034" y="374109"/>
                  <a:pt x="258381" y="385763"/>
                  <a:pt x="244075" y="385763"/>
                </a:cubicBezTo>
                <a:cubicBezTo>
                  <a:pt x="238208" y="385763"/>
                  <a:pt x="232502" y="383753"/>
                  <a:pt x="227921" y="380137"/>
                </a:cubicBezTo>
                <a:lnTo>
                  <a:pt x="153582" y="321147"/>
                </a:lnTo>
                <a:cubicBezTo>
                  <a:pt x="145867" y="315039"/>
                  <a:pt x="141446" y="305797"/>
                  <a:pt x="141446" y="295992"/>
                </a:cubicBezTo>
                <a:lnTo>
                  <a:pt x="141446" y="244799"/>
                </a:lnTo>
                <a:lnTo>
                  <a:pt x="7555" y="80367"/>
                </a:lnTo>
                <a:cubicBezTo>
                  <a:pt x="2652" y="74420"/>
                  <a:pt x="0" y="66946"/>
                  <a:pt x="0" y="59231"/>
                </a:cubicBezTo>
                <a:lnTo>
                  <a:pt x="0" y="59231"/>
                </a:lnTo>
                <a:moveTo>
                  <a:pt x="44202" y="64294"/>
                </a:moveTo>
                <a:lnTo>
                  <a:pt x="175683" y="225671"/>
                </a:lnTo>
                <a:cubicBezTo>
                  <a:pt x="178496" y="229127"/>
                  <a:pt x="180023" y="233386"/>
                  <a:pt x="180023" y="237887"/>
                </a:cubicBezTo>
                <a:lnTo>
                  <a:pt x="180023" y="292858"/>
                </a:lnTo>
                <a:lnTo>
                  <a:pt x="231458" y="333685"/>
                </a:lnTo>
                <a:lnTo>
                  <a:pt x="231458" y="237887"/>
                </a:lnTo>
                <a:cubicBezTo>
                  <a:pt x="231458" y="233467"/>
                  <a:pt x="232984" y="229127"/>
                  <a:pt x="235797" y="225671"/>
                </a:cubicBezTo>
                <a:lnTo>
                  <a:pt x="367278" y="64294"/>
                </a:lnTo>
                <a:lnTo>
                  <a:pt x="44202" y="64294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34996" y="325125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Médula Ósea y Timo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34997" y="3756578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médula ósea es el órgano central donde se producen los linfocitos B.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timo es el lugar de maduración de los linfocitos T.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749773" y="325125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Ganglios Linfáticos y Bazo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49774" y="3756578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ganglios linfáticos filtran la linfa y son sitios de activación de linfocitos.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bazo actúa como un filtro para la sangre y participa en la respuesta inmune.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6349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71520" y="-1"/>
            <a:ext cx="3620479" cy="3331255"/>
          </a:xfrm>
          <a:custGeom>
            <a:avLst/>
            <a:gdLst/>
            <a:ahLst/>
            <a:cxnLst/>
            <a:rect l="l" t="t" r="r" b="b"/>
            <a:pathLst>
              <a:path w="3620479" h="3331255">
                <a:moveTo>
                  <a:pt x="0" y="3331255"/>
                </a:moveTo>
                <a:lnTo>
                  <a:pt x="0" y="0"/>
                </a:lnTo>
                <a:lnTo>
                  <a:pt x="3620479" y="0"/>
                </a:lnTo>
                <a:lnTo>
                  <a:pt x="3620479" y="3331255"/>
                </a:lnTo>
                <a:lnTo>
                  <a:pt x="0" y="3331255"/>
                </a:lnTo>
              </a:path>
            </a:pathLst>
          </a:custGeom>
          <a:solidFill>
            <a:srgbClr val="FFFFFF">
              <a:alpha val="96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227406" y="5149817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989402" y="5144977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5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465422" y="5149817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4309358" y="2809466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F422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7947321" y="2809466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F422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634996" y="496696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F422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4295573" y="496696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F422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656143" y="2809466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F422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634997" y="1255304"/>
            <a:ext cx="10956908" cy="822960"/>
          </a:xfrm>
          <a:custGeom>
            <a:avLst/>
            <a:gdLst/>
            <a:ahLst/>
            <a:cxnLst/>
            <a:rect l="l" t="t" r="r" b="b"/>
            <a:pathLst>
              <a:path w="10956908" h="822960">
                <a:moveTo>
                  <a:pt x="0" y="822960"/>
                </a:moveTo>
                <a:lnTo>
                  <a:pt x="0" y="0"/>
                </a:lnTo>
                <a:lnTo>
                  <a:pt x="10956908" y="0"/>
                </a:lnTo>
                <a:lnTo>
                  <a:pt x="10956908" y="822960"/>
                </a:lnTo>
                <a:lnTo>
                  <a:pt x="0" y="822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Conclusión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4490700" y="4674973"/>
            <a:ext cx="3108960" cy="1737360"/>
          </a:xfrm>
          <a:custGeom>
            <a:avLst/>
            <a:gdLst/>
            <a:ahLst/>
            <a:cxnLst/>
            <a:rect l="l" t="t" r="r" b="b"/>
            <a:pathLst>
              <a:path w="3108960" h="1737360">
                <a:moveTo>
                  <a:pt x="106674" y="1737360"/>
                </a:moveTo>
                <a:cubicBezTo>
                  <a:pt x="47759" y="1737360"/>
                  <a:pt x="0" y="1689601"/>
                  <a:pt x="0" y="1630686"/>
                </a:cubicBezTo>
                <a:lnTo>
                  <a:pt x="0" y="106674"/>
                </a:lnTo>
                <a:cubicBezTo>
                  <a:pt x="0" y="47759"/>
                  <a:pt x="47759" y="0"/>
                  <a:pt x="106674" y="0"/>
                </a:cubicBezTo>
                <a:lnTo>
                  <a:pt x="3002286" y="0"/>
                </a:lnTo>
                <a:cubicBezTo>
                  <a:pt x="3061201" y="0"/>
                  <a:pt x="3108960" y="47759"/>
                  <a:pt x="3108960" y="106674"/>
                </a:cubicBezTo>
                <a:lnTo>
                  <a:pt x="3108960" y="1630686"/>
                </a:lnTo>
                <a:cubicBezTo>
                  <a:pt x="3108960" y="1689601"/>
                  <a:pt x="3061201" y="1737360"/>
                  <a:pt x="3002286" y="1737360"/>
                </a:cubicBezTo>
                <a:lnTo>
                  <a:pt x="106674" y="173736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05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órganos linfoides, como el bazo y los ganglios linfáticos, son cruciales para la producción y maduración de las células inmunitarias.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4296540" y="447928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98755" y="548640"/>
                </a:moveTo>
                <a:cubicBezTo>
                  <a:pt x="44214" y="548640"/>
                  <a:pt x="0" y="504426"/>
                  <a:pt x="0" y="449885"/>
                </a:cubicBezTo>
                <a:lnTo>
                  <a:pt x="0" y="98755"/>
                </a:lnTo>
                <a:cubicBezTo>
                  <a:pt x="0" y="44214"/>
                  <a:pt x="44214" y="0"/>
                  <a:pt x="98755" y="0"/>
                </a:cubicBezTo>
                <a:lnTo>
                  <a:pt x="3010205" y="0"/>
                </a:lnTo>
                <a:cubicBezTo>
                  <a:pt x="3064746" y="0"/>
                  <a:pt x="3108960" y="44214"/>
                  <a:pt x="3108960" y="98755"/>
                </a:cubicBezTo>
                <a:lnTo>
                  <a:pt x="3108960" y="449885"/>
                </a:lnTo>
                <a:cubicBezTo>
                  <a:pt x="3108960" y="504426"/>
                  <a:pt x="3064746" y="548640"/>
                  <a:pt x="3010205" y="548640"/>
                </a:cubicBezTo>
                <a:lnTo>
                  <a:pt x="98755" y="548640"/>
                </a:lnTo>
              </a:path>
            </a:pathLst>
          </a:custGeom>
          <a:solidFill>
            <a:srgbClr val="430047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Función de los Órganos Linfoides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837749" y="4674973"/>
            <a:ext cx="3108960" cy="1737360"/>
          </a:xfrm>
          <a:custGeom>
            <a:avLst/>
            <a:gdLst/>
            <a:ahLst/>
            <a:cxnLst/>
            <a:rect l="l" t="t" r="r" b="b"/>
            <a:pathLst>
              <a:path w="3108960" h="1737360">
                <a:moveTo>
                  <a:pt x="106691" y="1737360"/>
                </a:moveTo>
                <a:cubicBezTo>
                  <a:pt x="47767" y="1737360"/>
                  <a:pt x="0" y="1689593"/>
                  <a:pt x="0" y="1630669"/>
                </a:cubicBezTo>
                <a:lnTo>
                  <a:pt x="0" y="106691"/>
                </a:lnTo>
                <a:cubicBezTo>
                  <a:pt x="0" y="47767"/>
                  <a:pt x="47767" y="0"/>
                  <a:pt x="106691" y="0"/>
                </a:cubicBezTo>
                <a:lnTo>
                  <a:pt x="3002269" y="0"/>
                </a:lnTo>
                <a:cubicBezTo>
                  <a:pt x="3061193" y="0"/>
                  <a:pt x="3108960" y="47767"/>
                  <a:pt x="3108960" y="106691"/>
                </a:cubicBezTo>
                <a:lnTo>
                  <a:pt x="3108960" y="1630669"/>
                </a:lnTo>
                <a:cubicBezTo>
                  <a:pt x="3108960" y="1689593"/>
                  <a:pt x="3061193" y="1737360"/>
                  <a:pt x="3002269" y="1737360"/>
                </a:cubicBezTo>
                <a:lnTo>
                  <a:pt x="106691" y="173736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05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Las inmunoglobulinas son anticuerpos producidos por linfocitos B que neutralizan patógenos y marcan células para su destrucción.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635963" y="447928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98755" y="548640"/>
                </a:moveTo>
                <a:cubicBezTo>
                  <a:pt x="44214" y="548640"/>
                  <a:pt x="0" y="504426"/>
                  <a:pt x="0" y="449885"/>
                </a:cubicBezTo>
                <a:lnTo>
                  <a:pt x="0" y="98755"/>
                </a:lnTo>
                <a:cubicBezTo>
                  <a:pt x="0" y="44214"/>
                  <a:pt x="44214" y="0"/>
                  <a:pt x="98755" y="0"/>
                </a:cubicBezTo>
                <a:lnTo>
                  <a:pt x="3010205" y="0"/>
                </a:lnTo>
                <a:cubicBezTo>
                  <a:pt x="3064746" y="0"/>
                  <a:pt x="3108960" y="44214"/>
                  <a:pt x="3108960" y="98755"/>
                </a:cubicBezTo>
                <a:lnTo>
                  <a:pt x="3108960" y="449885"/>
                </a:lnTo>
                <a:cubicBezTo>
                  <a:pt x="3108960" y="504426"/>
                  <a:pt x="3064746" y="548640"/>
                  <a:pt x="3010205" y="548640"/>
                </a:cubicBezTo>
                <a:lnTo>
                  <a:pt x="98755" y="548640"/>
                </a:lnTo>
              </a:path>
            </a:pathLst>
          </a:custGeom>
          <a:solidFill>
            <a:srgbClr val="430047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Papel de las Inmunoglobulinas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150074" y="2517477"/>
            <a:ext cx="3108960" cy="1737360"/>
          </a:xfrm>
          <a:custGeom>
            <a:avLst/>
            <a:gdLst/>
            <a:ahLst/>
            <a:cxnLst/>
            <a:rect l="l" t="t" r="r" b="b"/>
            <a:pathLst>
              <a:path w="3108960" h="1737360">
                <a:moveTo>
                  <a:pt x="96528" y="1737360"/>
                </a:moveTo>
                <a:cubicBezTo>
                  <a:pt x="43217" y="1737360"/>
                  <a:pt x="0" y="1694143"/>
                  <a:pt x="0" y="1640832"/>
                </a:cubicBezTo>
                <a:lnTo>
                  <a:pt x="0" y="96528"/>
                </a:lnTo>
                <a:cubicBezTo>
                  <a:pt x="0" y="43217"/>
                  <a:pt x="43217" y="0"/>
                  <a:pt x="96528" y="0"/>
                </a:cubicBezTo>
                <a:lnTo>
                  <a:pt x="3012432" y="0"/>
                </a:lnTo>
                <a:cubicBezTo>
                  <a:pt x="3065743" y="0"/>
                  <a:pt x="3108960" y="43217"/>
                  <a:pt x="3108960" y="96528"/>
                </a:cubicBezTo>
                <a:lnTo>
                  <a:pt x="3108960" y="1640832"/>
                </a:lnTo>
                <a:cubicBezTo>
                  <a:pt x="3108960" y="1694143"/>
                  <a:pt x="3065743" y="1737360"/>
                  <a:pt x="3012432" y="1737360"/>
                </a:cubicBezTo>
                <a:lnTo>
                  <a:pt x="96528" y="173736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05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inmunidad se clasifica en innata, que actúa como primera línea de defensa, y adquirida, que se desarrolla tras la exposición a patógenos.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7948288" y="2321788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98755" y="548640"/>
                </a:moveTo>
                <a:cubicBezTo>
                  <a:pt x="44214" y="548640"/>
                  <a:pt x="0" y="504426"/>
                  <a:pt x="0" y="449885"/>
                </a:cubicBezTo>
                <a:lnTo>
                  <a:pt x="0" y="98755"/>
                </a:lnTo>
                <a:cubicBezTo>
                  <a:pt x="0" y="44214"/>
                  <a:pt x="44214" y="0"/>
                  <a:pt x="98755" y="0"/>
                </a:cubicBezTo>
                <a:lnTo>
                  <a:pt x="3010205" y="0"/>
                </a:lnTo>
                <a:cubicBezTo>
                  <a:pt x="3064746" y="0"/>
                  <a:pt x="3108960" y="44214"/>
                  <a:pt x="3108960" y="98755"/>
                </a:cubicBezTo>
                <a:lnTo>
                  <a:pt x="3108960" y="449885"/>
                </a:lnTo>
                <a:cubicBezTo>
                  <a:pt x="3108960" y="504426"/>
                  <a:pt x="3064746" y="548640"/>
                  <a:pt x="3010205" y="548640"/>
                </a:cubicBezTo>
                <a:lnTo>
                  <a:pt x="98755" y="548640"/>
                </a:lnTo>
              </a:path>
            </a:pathLst>
          </a:custGeom>
          <a:solidFill>
            <a:srgbClr val="430047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Tipos de Inmunidad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504485" y="2517477"/>
            <a:ext cx="3108960" cy="1737360"/>
          </a:xfrm>
          <a:custGeom>
            <a:avLst/>
            <a:gdLst/>
            <a:ahLst/>
            <a:cxnLst/>
            <a:rect l="l" t="t" r="r" b="b"/>
            <a:pathLst>
              <a:path w="3108960" h="1737360">
                <a:moveTo>
                  <a:pt x="127001" y="1737360"/>
                </a:moveTo>
                <a:cubicBezTo>
                  <a:pt x="56860" y="1737360"/>
                  <a:pt x="0" y="1680500"/>
                  <a:pt x="0" y="1610359"/>
                </a:cubicBezTo>
                <a:lnTo>
                  <a:pt x="0" y="127001"/>
                </a:lnTo>
                <a:cubicBezTo>
                  <a:pt x="0" y="56860"/>
                  <a:pt x="56860" y="0"/>
                  <a:pt x="127001" y="0"/>
                </a:cubicBezTo>
                <a:lnTo>
                  <a:pt x="2981959" y="0"/>
                </a:lnTo>
                <a:cubicBezTo>
                  <a:pt x="3052100" y="0"/>
                  <a:pt x="3108960" y="56860"/>
                  <a:pt x="3108960" y="127001"/>
                </a:cubicBezTo>
                <a:lnTo>
                  <a:pt x="3108960" y="1610359"/>
                </a:lnTo>
                <a:cubicBezTo>
                  <a:pt x="3108960" y="1680500"/>
                  <a:pt x="3052100" y="1737360"/>
                  <a:pt x="2981959" y="1737360"/>
                </a:cubicBezTo>
                <a:lnTo>
                  <a:pt x="127001" y="173736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05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neutrófilos son esenciales en la respuesta inmune, ya que fagocitan y destruyen patógenos, especialmente bacterias.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4310325" y="2321788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98755" y="548640"/>
                </a:moveTo>
                <a:cubicBezTo>
                  <a:pt x="44214" y="548640"/>
                  <a:pt x="0" y="504426"/>
                  <a:pt x="0" y="449885"/>
                </a:cubicBezTo>
                <a:lnTo>
                  <a:pt x="0" y="98755"/>
                </a:lnTo>
                <a:cubicBezTo>
                  <a:pt x="0" y="44214"/>
                  <a:pt x="44214" y="0"/>
                  <a:pt x="98755" y="0"/>
                </a:cubicBezTo>
                <a:lnTo>
                  <a:pt x="3010205" y="0"/>
                </a:lnTo>
                <a:cubicBezTo>
                  <a:pt x="3064746" y="0"/>
                  <a:pt x="3108960" y="44214"/>
                  <a:pt x="3108960" y="98755"/>
                </a:cubicBezTo>
                <a:lnTo>
                  <a:pt x="3108960" y="449885"/>
                </a:lnTo>
                <a:cubicBezTo>
                  <a:pt x="3108960" y="504426"/>
                  <a:pt x="3064746" y="548640"/>
                  <a:pt x="3010205" y="548640"/>
                </a:cubicBezTo>
                <a:lnTo>
                  <a:pt x="98755" y="548640"/>
                </a:lnTo>
              </a:path>
            </a:pathLst>
          </a:custGeom>
          <a:solidFill>
            <a:srgbClr val="430047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los Neutrófilos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58896" y="2517477"/>
            <a:ext cx="3108960" cy="1737360"/>
          </a:xfrm>
          <a:custGeom>
            <a:avLst/>
            <a:gdLst/>
            <a:ahLst/>
            <a:cxnLst/>
            <a:rect l="l" t="t" r="r" b="b"/>
            <a:pathLst>
              <a:path w="3108960" h="1737360">
                <a:moveTo>
                  <a:pt x="116837" y="1737360"/>
                </a:moveTo>
                <a:cubicBezTo>
                  <a:pt x="52310" y="1737360"/>
                  <a:pt x="0" y="1685050"/>
                  <a:pt x="0" y="1620523"/>
                </a:cubicBezTo>
                <a:lnTo>
                  <a:pt x="0" y="116837"/>
                </a:lnTo>
                <a:cubicBezTo>
                  <a:pt x="0" y="52310"/>
                  <a:pt x="52310" y="0"/>
                  <a:pt x="116837" y="0"/>
                </a:cubicBezTo>
                <a:lnTo>
                  <a:pt x="2992123" y="0"/>
                </a:lnTo>
                <a:cubicBezTo>
                  <a:pt x="3056650" y="0"/>
                  <a:pt x="3108960" y="52310"/>
                  <a:pt x="3108960" y="116837"/>
                </a:cubicBezTo>
                <a:lnTo>
                  <a:pt x="3108960" y="1620523"/>
                </a:lnTo>
                <a:cubicBezTo>
                  <a:pt x="3108960" y="1685050"/>
                  <a:pt x="3056650" y="1737360"/>
                  <a:pt x="2992123" y="1737360"/>
                </a:cubicBezTo>
                <a:lnTo>
                  <a:pt x="116837" y="173736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05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leucocitos se dividen en dos grupos: granulocitos, que incluyen neutrófilos, eosinófilos y basófilos, y agranulocitos, que comprenden linfocitos y monocitos.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657110" y="2321788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98755" y="548640"/>
                </a:moveTo>
                <a:cubicBezTo>
                  <a:pt x="44214" y="548640"/>
                  <a:pt x="0" y="504426"/>
                  <a:pt x="0" y="449885"/>
                </a:cubicBezTo>
                <a:lnTo>
                  <a:pt x="0" y="98755"/>
                </a:lnTo>
                <a:cubicBezTo>
                  <a:pt x="0" y="44214"/>
                  <a:pt x="44214" y="0"/>
                  <a:pt x="98755" y="0"/>
                </a:cubicBezTo>
                <a:lnTo>
                  <a:pt x="3010205" y="0"/>
                </a:lnTo>
                <a:cubicBezTo>
                  <a:pt x="3064746" y="0"/>
                  <a:pt x="3108960" y="44214"/>
                  <a:pt x="3108960" y="98755"/>
                </a:cubicBezTo>
                <a:lnTo>
                  <a:pt x="3108960" y="449885"/>
                </a:lnTo>
                <a:cubicBezTo>
                  <a:pt x="3108960" y="504426"/>
                  <a:pt x="3064746" y="548640"/>
                  <a:pt x="3010205" y="548640"/>
                </a:cubicBezTo>
                <a:lnTo>
                  <a:pt x="98755" y="548640"/>
                </a:lnTo>
              </a:path>
            </a:pathLst>
          </a:custGeom>
          <a:solidFill>
            <a:srgbClr val="430047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Clasificación de Leucocitos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124471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12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634996" y="6475770"/>
            <a:ext cx="7132320" cy="153888"/>
          </a:xfrm>
          <a:custGeom>
            <a:avLst/>
            <a:gdLst/>
            <a:ahLst/>
            <a:cxnLst/>
            <a:rect l="l" t="t" r="r" b="b"/>
            <a:pathLst>
              <a:path w="7132320" h="153888">
                <a:moveTo>
                  <a:pt x="0" y="153888"/>
                </a:moveTo>
                <a:lnTo>
                  <a:pt x="0" y="0"/>
                </a:lnTo>
                <a:lnTo>
                  <a:pt x="7132320" y="0"/>
                </a:lnTo>
                <a:lnTo>
                  <a:pt x="713232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14560" y="447"/>
            <a:ext cx="2377440" cy="6857107"/>
          </a:xfrm>
          <a:custGeom>
            <a:avLst/>
            <a:gdLst/>
            <a:ahLst/>
            <a:cxnLst/>
            <a:rect l="l" t="t" r="r" b="b"/>
            <a:pathLst>
              <a:path w="2377440" h="6857107">
                <a:moveTo>
                  <a:pt x="0" y="6857107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6857107"/>
                </a:lnTo>
                <a:lnTo>
                  <a:pt x="0" y="6857107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34996" y="1255305"/>
            <a:ext cx="7928989" cy="914400"/>
          </a:xfrm>
          <a:custGeom>
            <a:avLst/>
            <a:gdLst/>
            <a:ahLst/>
            <a:cxnLst/>
            <a:rect l="l" t="t" r="r" b="b"/>
            <a:pathLst>
              <a:path w="7928989" h="914400">
                <a:moveTo>
                  <a:pt x="0" y="914400"/>
                </a:moveTo>
                <a:lnTo>
                  <a:pt x="0" y="0"/>
                </a:lnTo>
                <a:lnTo>
                  <a:pt x="7928989" y="0"/>
                </a:lnTo>
                <a:lnTo>
                  <a:pt x="7928989" y="914400"/>
                </a:lnTo>
                <a:lnTo>
                  <a:pt x="0" y="914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Introducción a los Leucocitos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8765664" y="1336247"/>
            <a:ext cx="3172275" cy="4444421"/>
          </a:xfrm>
          <a:custGeom>
            <a:avLst/>
            <a:gdLst/>
            <a:ahLst/>
            <a:cxnLst/>
            <a:rect l="l" t="t" r="r" b="b"/>
            <a:pathLst>
              <a:path w="3172275" h="4444421">
                <a:moveTo>
                  <a:pt x="1210135" y="0"/>
                </a:moveTo>
                <a:lnTo>
                  <a:pt x="2765877" y="0"/>
                </a:lnTo>
                <a:cubicBezTo>
                  <a:pt x="2990323" y="0"/>
                  <a:pt x="3172275" y="181928"/>
                  <a:pt x="3172275" y="406347"/>
                </a:cubicBezTo>
                <a:lnTo>
                  <a:pt x="3172275" y="3333316"/>
                </a:lnTo>
                <a:cubicBezTo>
                  <a:pt x="3172275" y="3550724"/>
                  <a:pt x="2996013" y="3726965"/>
                  <a:pt x="2778577" y="3726965"/>
                </a:cubicBezTo>
                <a:lnTo>
                  <a:pt x="2743652" y="3726965"/>
                </a:lnTo>
                <a:cubicBezTo>
                  <a:pt x="2545508" y="3726965"/>
                  <a:pt x="2384879" y="3887573"/>
                  <a:pt x="2384879" y="4085693"/>
                </a:cubicBezTo>
                <a:cubicBezTo>
                  <a:pt x="2384879" y="4283812"/>
                  <a:pt x="2224250" y="4444421"/>
                  <a:pt x="2026106" y="4444421"/>
                </a:cubicBezTo>
                <a:lnTo>
                  <a:pt x="403689" y="4444421"/>
                </a:lnTo>
                <a:cubicBezTo>
                  <a:pt x="207298" y="4444421"/>
                  <a:pt x="43443" y="4305132"/>
                  <a:pt x="5548" y="4119967"/>
                </a:cubicBezTo>
                <a:lnTo>
                  <a:pt x="0" y="4064943"/>
                </a:lnTo>
                <a:lnTo>
                  <a:pt x="0" y="1271537"/>
                </a:lnTo>
                <a:lnTo>
                  <a:pt x="5483" y="1217153"/>
                </a:lnTo>
                <a:cubicBezTo>
                  <a:pt x="43082" y="1033434"/>
                  <a:pt x="205657" y="895233"/>
                  <a:pt x="400514" y="895233"/>
                </a:cubicBezTo>
                <a:cubicBezTo>
                  <a:pt x="623208" y="895233"/>
                  <a:pt x="803737" y="714726"/>
                  <a:pt x="803737" y="492061"/>
                </a:cubicBezTo>
                <a:lnTo>
                  <a:pt x="803737" y="406347"/>
                </a:lnTo>
                <a:cubicBezTo>
                  <a:pt x="803737" y="181928"/>
                  <a:pt x="985689" y="0"/>
                  <a:pt x="1210135" y="0"/>
                </a:cubicBezTo>
                <a:lnTo>
                  <a:pt x="1210135" y="0"/>
                </a:lnTo>
              </a:path>
            </a:pathLst>
          </a:custGeom>
          <a:blipFill>
            <a:blip r:embed="rId3"/>
            <a:srcRect l="29925" r="29925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34996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205740" y="372904"/>
                </a:moveTo>
                <a:cubicBezTo>
                  <a:pt x="141848" y="372904"/>
                  <a:pt x="90011" y="321067"/>
                  <a:pt x="90011" y="257175"/>
                </a:cubicBezTo>
                <a:cubicBezTo>
                  <a:pt x="90011" y="246727"/>
                  <a:pt x="94110" y="230252"/>
                  <a:pt x="103674" y="208071"/>
                </a:cubicBezTo>
                <a:cubicBezTo>
                  <a:pt x="112916" y="186693"/>
                  <a:pt x="125855" y="163226"/>
                  <a:pt x="140241" y="140000"/>
                </a:cubicBezTo>
                <a:cubicBezTo>
                  <a:pt x="163547" y="102388"/>
                  <a:pt x="189265" y="67509"/>
                  <a:pt x="205740" y="45970"/>
                </a:cubicBezTo>
                <a:cubicBezTo>
                  <a:pt x="222215" y="67428"/>
                  <a:pt x="248013" y="102388"/>
                  <a:pt x="271239" y="140000"/>
                </a:cubicBezTo>
                <a:cubicBezTo>
                  <a:pt x="285625" y="163226"/>
                  <a:pt x="298564" y="186613"/>
                  <a:pt x="307806" y="208071"/>
                </a:cubicBezTo>
                <a:cubicBezTo>
                  <a:pt x="317370" y="230252"/>
                  <a:pt x="321469" y="246808"/>
                  <a:pt x="321469" y="257175"/>
                </a:cubicBezTo>
                <a:cubicBezTo>
                  <a:pt x="321469" y="321067"/>
                  <a:pt x="269632" y="372904"/>
                  <a:pt x="205740" y="372904"/>
                </a:cubicBezTo>
                <a:lnTo>
                  <a:pt x="205740" y="372904"/>
                </a:lnTo>
                <a:moveTo>
                  <a:pt x="51435" y="257175"/>
                </a:moveTo>
                <a:cubicBezTo>
                  <a:pt x="51435" y="342364"/>
                  <a:pt x="120551" y="411480"/>
                  <a:pt x="205740" y="411480"/>
                </a:cubicBezTo>
                <a:cubicBezTo>
                  <a:pt x="290929" y="411480"/>
                  <a:pt x="360045" y="342364"/>
                  <a:pt x="360045" y="257175"/>
                </a:cubicBezTo>
                <a:cubicBezTo>
                  <a:pt x="360045" y="183880"/>
                  <a:pt x="255407" y="46372"/>
                  <a:pt x="226153" y="9403"/>
                </a:cubicBezTo>
                <a:cubicBezTo>
                  <a:pt x="221331" y="3375"/>
                  <a:pt x="214178" y="0"/>
                  <a:pt x="206463" y="0"/>
                </a:cubicBezTo>
                <a:lnTo>
                  <a:pt x="205017" y="0"/>
                </a:lnTo>
                <a:cubicBezTo>
                  <a:pt x="197301" y="0"/>
                  <a:pt x="190149" y="3375"/>
                  <a:pt x="185327" y="9403"/>
                </a:cubicBezTo>
                <a:cubicBezTo>
                  <a:pt x="156073" y="46372"/>
                  <a:pt x="51435" y="183880"/>
                  <a:pt x="51435" y="257175"/>
                </a:cubicBezTo>
                <a:lnTo>
                  <a:pt x="51435" y="257175"/>
                </a:lnTo>
                <a:moveTo>
                  <a:pt x="167164" y="250746"/>
                </a:moveTo>
                <a:cubicBezTo>
                  <a:pt x="167164" y="240057"/>
                  <a:pt x="158564" y="231458"/>
                  <a:pt x="147876" y="231458"/>
                </a:cubicBezTo>
                <a:cubicBezTo>
                  <a:pt x="137187" y="231458"/>
                  <a:pt x="128588" y="240057"/>
                  <a:pt x="128588" y="250746"/>
                </a:cubicBezTo>
                <a:cubicBezTo>
                  <a:pt x="128588" y="296876"/>
                  <a:pt x="166039" y="334328"/>
                  <a:pt x="212169" y="334328"/>
                </a:cubicBezTo>
                <a:cubicBezTo>
                  <a:pt x="222858" y="334328"/>
                  <a:pt x="231458" y="325728"/>
                  <a:pt x="231458" y="315039"/>
                </a:cubicBezTo>
                <a:cubicBezTo>
                  <a:pt x="231458" y="304351"/>
                  <a:pt x="222858" y="295751"/>
                  <a:pt x="212169" y="295751"/>
                </a:cubicBezTo>
                <a:cubicBezTo>
                  <a:pt x="187336" y="295751"/>
                  <a:pt x="167164" y="275579"/>
                  <a:pt x="167164" y="250746"/>
                </a:cubicBezTo>
                <a:lnTo>
                  <a:pt x="167164" y="250746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749773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154305" y="0"/>
                </a:moveTo>
                <a:cubicBezTo>
                  <a:pt x="140080" y="0"/>
                  <a:pt x="128588" y="11492"/>
                  <a:pt x="128588" y="25718"/>
                </a:cubicBezTo>
                <a:cubicBezTo>
                  <a:pt x="114362" y="25718"/>
                  <a:pt x="102870" y="37210"/>
                  <a:pt x="102870" y="51435"/>
                </a:cubicBezTo>
                <a:lnTo>
                  <a:pt x="102870" y="231458"/>
                </a:lnTo>
                <a:cubicBezTo>
                  <a:pt x="102870" y="245683"/>
                  <a:pt x="114362" y="257175"/>
                  <a:pt x="128588" y="257175"/>
                </a:cubicBezTo>
                <a:cubicBezTo>
                  <a:pt x="128588" y="271400"/>
                  <a:pt x="140080" y="282892"/>
                  <a:pt x="154305" y="282892"/>
                </a:cubicBezTo>
                <a:lnTo>
                  <a:pt x="180023" y="282892"/>
                </a:lnTo>
                <a:cubicBezTo>
                  <a:pt x="194248" y="282892"/>
                  <a:pt x="205740" y="271400"/>
                  <a:pt x="205740" y="257175"/>
                </a:cubicBezTo>
                <a:cubicBezTo>
                  <a:pt x="219965" y="257175"/>
                  <a:pt x="231458" y="245683"/>
                  <a:pt x="231458" y="231458"/>
                </a:cubicBezTo>
                <a:lnTo>
                  <a:pt x="231458" y="51435"/>
                </a:lnTo>
                <a:cubicBezTo>
                  <a:pt x="231458" y="37210"/>
                  <a:pt x="219965" y="25717"/>
                  <a:pt x="205740" y="25717"/>
                </a:cubicBezTo>
                <a:cubicBezTo>
                  <a:pt x="205740" y="11492"/>
                  <a:pt x="194248" y="0"/>
                  <a:pt x="180023" y="0"/>
                </a:cubicBezTo>
                <a:lnTo>
                  <a:pt x="154305" y="0"/>
                </a:lnTo>
                <a:moveTo>
                  <a:pt x="141446" y="218599"/>
                </a:moveTo>
                <a:lnTo>
                  <a:pt x="141446" y="64294"/>
                </a:lnTo>
                <a:lnTo>
                  <a:pt x="192881" y="64294"/>
                </a:lnTo>
                <a:lnTo>
                  <a:pt x="192881" y="218599"/>
                </a:lnTo>
                <a:lnTo>
                  <a:pt x="141446" y="218599"/>
                </a:lnTo>
                <a:moveTo>
                  <a:pt x="19288" y="372904"/>
                </a:moveTo>
                <a:cubicBezTo>
                  <a:pt x="8599" y="372904"/>
                  <a:pt x="0" y="381503"/>
                  <a:pt x="0" y="392192"/>
                </a:cubicBezTo>
                <a:cubicBezTo>
                  <a:pt x="0" y="402881"/>
                  <a:pt x="8599" y="411480"/>
                  <a:pt x="19288" y="411480"/>
                </a:cubicBezTo>
                <a:lnTo>
                  <a:pt x="257175" y="411480"/>
                </a:lnTo>
                <a:lnTo>
                  <a:pt x="392192" y="411480"/>
                </a:lnTo>
                <a:cubicBezTo>
                  <a:pt x="402881" y="411480"/>
                  <a:pt x="411480" y="402881"/>
                  <a:pt x="411480" y="392192"/>
                </a:cubicBezTo>
                <a:cubicBezTo>
                  <a:pt x="411480" y="381503"/>
                  <a:pt x="402881" y="372904"/>
                  <a:pt x="392192" y="372904"/>
                </a:cubicBezTo>
                <a:lnTo>
                  <a:pt x="359241" y="372904"/>
                </a:lnTo>
                <a:cubicBezTo>
                  <a:pt x="391308" y="344615"/>
                  <a:pt x="411480" y="303225"/>
                  <a:pt x="411480" y="257175"/>
                </a:cubicBezTo>
                <a:cubicBezTo>
                  <a:pt x="411480" y="171986"/>
                  <a:pt x="342364" y="102870"/>
                  <a:pt x="257175" y="102870"/>
                </a:cubicBezTo>
                <a:lnTo>
                  <a:pt x="257175" y="102870"/>
                </a:lnTo>
                <a:lnTo>
                  <a:pt x="257175" y="141446"/>
                </a:lnTo>
                <a:lnTo>
                  <a:pt x="257175" y="141446"/>
                </a:lnTo>
                <a:cubicBezTo>
                  <a:pt x="321067" y="141446"/>
                  <a:pt x="372904" y="193283"/>
                  <a:pt x="372904" y="257175"/>
                </a:cubicBezTo>
                <a:cubicBezTo>
                  <a:pt x="372904" y="321067"/>
                  <a:pt x="321067" y="372904"/>
                  <a:pt x="257175" y="372904"/>
                </a:cubicBezTo>
                <a:lnTo>
                  <a:pt x="257175" y="372904"/>
                </a:lnTo>
                <a:lnTo>
                  <a:pt x="19288" y="372904"/>
                </a:lnTo>
                <a:moveTo>
                  <a:pt x="77152" y="327898"/>
                </a:moveTo>
                <a:cubicBezTo>
                  <a:pt x="77152" y="338587"/>
                  <a:pt x="85752" y="347186"/>
                  <a:pt x="96441" y="347186"/>
                </a:cubicBezTo>
                <a:lnTo>
                  <a:pt x="237887" y="347186"/>
                </a:lnTo>
                <a:cubicBezTo>
                  <a:pt x="248576" y="347186"/>
                  <a:pt x="257175" y="338587"/>
                  <a:pt x="257175" y="327898"/>
                </a:cubicBezTo>
                <a:cubicBezTo>
                  <a:pt x="257175" y="317209"/>
                  <a:pt x="248576" y="308610"/>
                  <a:pt x="237887" y="308610"/>
                </a:cubicBezTo>
                <a:lnTo>
                  <a:pt x="96441" y="308610"/>
                </a:lnTo>
                <a:cubicBezTo>
                  <a:pt x="85752" y="308610"/>
                  <a:pt x="77153" y="317209"/>
                  <a:pt x="77153" y="327898"/>
                </a:cubicBezTo>
                <a:lnTo>
                  <a:pt x="77152" y="327898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34996" y="325125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Granulocitos</a:t>
            </a:r>
            <a:endParaRPr lang="en-US" sz="1600" b="1" dirty="0"/>
          </a:p>
        </p:txBody>
      </p:sp>
      <p:sp>
        <p:nvSpPr>
          <p:cNvPr id="8" name="Text 6"/>
          <p:cNvSpPr/>
          <p:nvPr/>
        </p:nvSpPr>
        <p:spPr>
          <a:xfrm>
            <a:off x="634997" y="3756578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granulocitos son un tipo de leucocitos que presentan gránulos específicos en su citoplasma. Incluyen neutrófilos, eosinófilos y basófilos.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749773" y="325125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Agranulocitos</a:t>
            </a:r>
            <a:endParaRPr lang="en-US" sz="1600" b="1" dirty="0"/>
          </a:p>
        </p:txBody>
      </p:sp>
      <p:sp>
        <p:nvSpPr>
          <p:cNvPr id="10" name="Text 8"/>
          <p:cNvSpPr/>
          <p:nvPr/>
        </p:nvSpPr>
        <p:spPr>
          <a:xfrm>
            <a:off x="4749774" y="3756578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agranulocitos son leucocitos que carecen de gránulos específicos. Comprenden linfocitos y monocitos.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6349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58396" y="447"/>
            <a:ext cx="1733541" cy="6857107"/>
          </a:xfrm>
          <a:custGeom>
            <a:avLst/>
            <a:gdLst/>
            <a:ahLst/>
            <a:cxnLst/>
            <a:rect l="l" t="t" r="r" b="b"/>
            <a:pathLst>
              <a:path w="1733541" h="6857107">
                <a:moveTo>
                  <a:pt x="0" y="6857107"/>
                </a:moveTo>
                <a:lnTo>
                  <a:pt x="0" y="0"/>
                </a:lnTo>
                <a:lnTo>
                  <a:pt x="1733541" y="0"/>
                </a:lnTo>
                <a:lnTo>
                  <a:pt x="1733541" y="6857107"/>
                </a:lnTo>
                <a:lnTo>
                  <a:pt x="0" y="6857107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34996" y="1255304"/>
            <a:ext cx="7928989" cy="1029516"/>
          </a:xfrm>
          <a:custGeom>
            <a:avLst/>
            <a:gdLst/>
            <a:ahLst/>
            <a:cxnLst/>
            <a:rect l="l" t="t" r="r" b="b"/>
            <a:pathLst>
              <a:path w="7928989" h="1029516">
                <a:moveTo>
                  <a:pt x="0" y="1029516"/>
                </a:moveTo>
                <a:lnTo>
                  <a:pt x="0" y="0"/>
                </a:lnTo>
                <a:lnTo>
                  <a:pt x="7928989" y="0"/>
                </a:lnTo>
                <a:lnTo>
                  <a:pt x="7928989" y="1029516"/>
                </a:lnTo>
                <a:lnTo>
                  <a:pt x="0" y="1029516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Granulocitos: Neutrófilos, Eosinófilos y Basófilos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8765664" y="1336247"/>
            <a:ext cx="3172275" cy="4444421"/>
          </a:xfrm>
          <a:custGeom>
            <a:avLst/>
            <a:gdLst/>
            <a:ahLst/>
            <a:cxnLst/>
            <a:rect l="l" t="t" r="r" b="b"/>
            <a:pathLst>
              <a:path w="3172275" h="4444421">
                <a:moveTo>
                  <a:pt x="1210135" y="0"/>
                </a:moveTo>
                <a:lnTo>
                  <a:pt x="2765877" y="0"/>
                </a:lnTo>
                <a:cubicBezTo>
                  <a:pt x="2990323" y="0"/>
                  <a:pt x="3172275" y="181928"/>
                  <a:pt x="3172275" y="406347"/>
                </a:cubicBezTo>
                <a:lnTo>
                  <a:pt x="3172275" y="3333316"/>
                </a:lnTo>
                <a:cubicBezTo>
                  <a:pt x="3172275" y="3550724"/>
                  <a:pt x="2996013" y="3726965"/>
                  <a:pt x="2778577" y="3726965"/>
                </a:cubicBezTo>
                <a:lnTo>
                  <a:pt x="2743652" y="3726965"/>
                </a:lnTo>
                <a:cubicBezTo>
                  <a:pt x="2545508" y="3726965"/>
                  <a:pt x="2384879" y="3887573"/>
                  <a:pt x="2384879" y="4085693"/>
                </a:cubicBezTo>
                <a:cubicBezTo>
                  <a:pt x="2384879" y="4283812"/>
                  <a:pt x="2224250" y="4444421"/>
                  <a:pt x="2026106" y="4444421"/>
                </a:cubicBezTo>
                <a:lnTo>
                  <a:pt x="403689" y="4444421"/>
                </a:lnTo>
                <a:cubicBezTo>
                  <a:pt x="207298" y="4444421"/>
                  <a:pt x="43443" y="4305132"/>
                  <a:pt x="5548" y="4119967"/>
                </a:cubicBezTo>
                <a:lnTo>
                  <a:pt x="0" y="4064943"/>
                </a:lnTo>
                <a:lnTo>
                  <a:pt x="0" y="1271537"/>
                </a:lnTo>
                <a:lnTo>
                  <a:pt x="5483" y="1217153"/>
                </a:lnTo>
                <a:cubicBezTo>
                  <a:pt x="43082" y="1033434"/>
                  <a:pt x="205657" y="895233"/>
                  <a:pt x="400514" y="895233"/>
                </a:cubicBezTo>
                <a:cubicBezTo>
                  <a:pt x="623208" y="895233"/>
                  <a:pt x="803737" y="714726"/>
                  <a:pt x="803737" y="492061"/>
                </a:cubicBezTo>
                <a:lnTo>
                  <a:pt x="803737" y="406347"/>
                </a:lnTo>
                <a:cubicBezTo>
                  <a:pt x="803737" y="181928"/>
                  <a:pt x="985689" y="0"/>
                  <a:pt x="1210135" y="0"/>
                </a:cubicBezTo>
                <a:lnTo>
                  <a:pt x="1210135" y="0"/>
                </a:lnTo>
              </a:path>
            </a:pathLst>
          </a:custGeom>
          <a:blipFill>
            <a:blip r:embed="rId3"/>
            <a:srcRect l="23234" r="2323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35422" y="3012181"/>
            <a:ext cx="2468880" cy="365760"/>
          </a:xfrm>
          <a:custGeom>
            <a:avLst/>
            <a:gdLst/>
            <a:ahLst/>
            <a:cxnLst/>
            <a:rect l="l" t="t" r="r" b="b"/>
            <a:pathLst>
              <a:path w="2468880" h="365760">
                <a:moveTo>
                  <a:pt x="0" y="365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Neutrófilos: Fagocitosis</a:t>
            </a:r>
            <a:endParaRPr lang="en-US" sz="1600" b="1" dirty="0"/>
          </a:p>
        </p:txBody>
      </p:sp>
      <p:sp>
        <p:nvSpPr>
          <p:cNvPr id="6" name="Text 4"/>
          <p:cNvSpPr/>
          <p:nvPr/>
        </p:nvSpPr>
        <p:spPr>
          <a:xfrm>
            <a:off x="625845" y="3607324"/>
            <a:ext cx="2468880" cy="2743200"/>
          </a:xfrm>
          <a:custGeom>
            <a:avLst/>
            <a:gdLst/>
            <a:ahLst/>
            <a:cxnLst/>
            <a:rect l="l" t="t" r="r" b="b"/>
            <a:pathLst>
              <a:path w="2468880" h="2743200">
                <a:moveTo>
                  <a:pt x="0" y="274320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2743200"/>
                </a:lnTo>
                <a:lnTo>
                  <a:pt x="0" y="2743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neutrófilos son células especializadas en fagocitar bacterias y hongos.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Son la primera línea de defensa en la respuesta inmune innata.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358194" y="3012181"/>
            <a:ext cx="2468880" cy="365760"/>
          </a:xfrm>
          <a:custGeom>
            <a:avLst/>
            <a:gdLst/>
            <a:ahLst/>
            <a:cxnLst/>
            <a:rect l="l" t="t" r="r" b="b"/>
            <a:pathLst>
              <a:path w="2468880" h="365760">
                <a:moveTo>
                  <a:pt x="0" y="365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Eosinófilos: Infecciones Parasitarias</a:t>
            </a:r>
            <a:endParaRPr lang="en-US" sz="1600" b="1" dirty="0"/>
          </a:p>
        </p:txBody>
      </p:sp>
      <p:sp>
        <p:nvSpPr>
          <p:cNvPr id="8" name="Text 6"/>
          <p:cNvSpPr/>
          <p:nvPr/>
        </p:nvSpPr>
        <p:spPr>
          <a:xfrm>
            <a:off x="3358194" y="3607324"/>
            <a:ext cx="2468880" cy="2743200"/>
          </a:xfrm>
          <a:custGeom>
            <a:avLst/>
            <a:gdLst/>
            <a:ahLst/>
            <a:cxnLst/>
            <a:rect l="l" t="t" r="r" b="b"/>
            <a:pathLst>
              <a:path w="2468880" h="2743200">
                <a:moveTo>
                  <a:pt x="0" y="274320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2743200"/>
                </a:lnTo>
                <a:lnTo>
                  <a:pt x="0" y="2743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eosinófilos están involucrados en la defensa contra infecciones parasitarias.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También juegan un papel importante en las reacciones alérgicas.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090543" y="3012181"/>
            <a:ext cx="2468880" cy="365760"/>
          </a:xfrm>
          <a:custGeom>
            <a:avLst/>
            <a:gdLst/>
            <a:ahLst/>
            <a:cxnLst/>
            <a:rect l="l" t="t" r="r" b="b"/>
            <a:pathLst>
              <a:path w="2468880" h="365760">
                <a:moveTo>
                  <a:pt x="0" y="365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Basófilos: Respuesta Inflamatoria</a:t>
            </a:r>
            <a:endParaRPr lang="en-US" sz="1600" b="1" dirty="0"/>
          </a:p>
        </p:txBody>
      </p:sp>
      <p:sp>
        <p:nvSpPr>
          <p:cNvPr id="10" name="Text 8"/>
          <p:cNvSpPr/>
          <p:nvPr/>
        </p:nvSpPr>
        <p:spPr>
          <a:xfrm>
            <a:off x="6090543" y="3607324"/>
            <a:ext cx="2468880" cy="2743200"/>
          </a:xfrm>
          <a:custGeom>
            <a:avLst/>
            <a:gdLst/>
            <a:ahLst/>
            <a:cxnLst/>
            <a:rect l="l" t="t" r="r" b="b"/>
            <a:pathLst>
              <a:path w="2468880" h="2743200">
                <a:moveTo>
                  <a:pt x="0" y="274320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2743200"/>
                </a:lnTo>
                <a:lnTo>
                  <a:pt x="0" y="2743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basófilos liberan histamina, lo que contribuye a la mediación de respuestas inflamatorias.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Son esenciales en la respuesta alérgica y en la defensa contra parásitos.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34996" y="2578211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249358" y="18034"/>
                </a:moveTo>
                <a:cubicBezTo>
                  <a:pt x="251480" y="10550"/>
                  <a:pt x="247177" y="2711"/>
                  <a:pt x="239633" y="530"/>
                </a:cubicBezTo>
                <a:cubicBezTo>
                  <a:pt x="232090" y="-1650"/>
                  <a:pt x="224310" y="2711"/>
                  <a:pt x="222129" y="10255"/>
                </a:cubicBezTo>
                <a:lnTo>
                  <a:pt x="219654" y="18918"/>
                </a:lnTo>
                <a:cubicBezTo>
                  <a:pt x="213878" y="18683"/>
                  <a:pt x="207926" y="19213"/>
                  <a:pt x="202032" y="20569"/>
                </a:cubicBezTo>
                <a:cubicBezTo>
                  <a:pt x="194901" y="22219"/>
                  <a:pt x="188065" y="24046"/>
                  <a:pt x="181464" y="26109"/>
                </a:cubicBezTo>
                <a:lnTo>
                  <a:pt x="177987" y="18034"/>
                </a:lnTo>
                <a:cubicBezTo>
                  <a:pt x="174922" y="10844"/>
                  <a:pt x="166612" y="7544"/>
                  <a:pt x="159422" y="10608"/>
                </a:cubicBezTo>
                <a:cubicBezTo>
                  <a:pt x="152232" y="13673"/>
                  <a:pt x="148931" y="21983"/>
                  <a:pt x="151996" y="29173"/>
                </a:cubicBezTo>
                <a:lnTo>
                  <a:pt x="154884" y="35833"/>
                </a:lnTo>
                <a:cubicBezTo>
                  <a:pt x="141918" y="41373"/>
                  <a:pt x="130131" y="47679"/>
                  <a:pt x="119404" y="54575"/>
                </a:cubicBezTo>
                <a:lnTo>
                  <a:pt x="115514" y="48740"/>
                </a:lnTo>
                <a:cubicBezTo>
                  <a:pt x="111153" y="42257"/>
                  <a:pt x="102372" y="40489"/>
                  <a:pt x="95889" y="44791"/>
                </a:cubicBezTo>
                <a:cubicBezTo>
                  <a:pt x="89406" y="49094"/>
                  <a:pt x="87638" y="57934"/>
                  <a:pt x="91940" y="64417"/>
                </a:cubicBezTo>
                <a:lnTo>
                  <a:pt x="96537" y="71254"/>
                </a:lnTo>
                <a:cubicBezTo>
                  <a:pt x="85929" y="80094"/>
                  <a:pt x="76676" y="89406"/>
                  <a:pt x="68660" y="99012"/>
                </a:cubicBezTo>
                <a:lnTo>
                  <a:pt x="60704" y="92706"/>
                </a:lnTo>
                <a:cubicBezTo>
                  <a:pt x="54575" y="87815"/>
                  <a:pt x="45675" y="88817"/>
                  <a:pt x="40843" y="94887"/>
                </a:cubicBezTo>
                <a:cubicBezTo>
                  <a:pt x="36010" y="100957"/>
                  <a:pt x="36953" y="109916"/>
                  <a:pt x="43023" y="114748"/>
                </a:cubicBezTo>
                <a:lnTo>
                  <a:pt x="51864" y="121821"/>
                </a:lnTo>
                <a:cubicBezTo>
                  <a:pt x="50626" y="123707"/>
                  <a:pt x="49447" y="125652"/>
                  <a:pt x="48327" y="127537"/>
                </a:cubicBezTo>
                <a:cubicBezTo>
                  <a:pt x="43259" y="135965"/>
                  <a:pt x="38603" y="144924"/>
                  <a:pt x="34595" y="154177"/>
                </a:cubicBezTo>
                <a:lnTo>
                  <a:pt x="28820" y="151878"/>
                </a:lnTo>
                <a:cubicBezTo>
                  <a:pt x="21571" y="148990"/>
                  <a:pt x="13319" y="152526"/>
                  <a:pt x="10432" y="159775"/>
                </a:cubicBezTo>
                <a:cubicBezTo>
                  <a:pt x="7544" y="167024"/>
                  <a:pt x="11080" y="175276"/>
                  <a:pt x="18329" y="178163"/>
                </a:cubicBezTo>
                <a:lnTo>
                  <a:pt x="25048" y="180816"/>
                </a:lnTo>
                <a:cubicBezTo>
                  <a:pt x="22219" y="190717"/>
                  <a:pt x="20215" y="200854"/>
                  <a:pt x="19154" y="210873"/>
                </a:cubicBezTo>
                <a:cubicBezTo>
                  <a:pt x="18859" y="213820"/>
                  <a:pt x="18800" y="216767"/>
                  <a:pt x="18918" y="219654"/>
                </a:cubicBezTo>
                <a:lnTo>
                  <a:pt x="10255" y="222130"/>
                </a:lnTo>
                <a:cubicBezTo>
                  <a:pt x="2770" y="224310"/>
                  <a:pt x="-1591" y="232090"/>
                  <a:pt x="530" y="239634"/>
                </a:cubicBezTo>
                <a:cubicBezTo>
                  <a:pt x="2652" y="247178"/>
                  <a:pt x="10491" y="251480"/>
                  <a:pt x="18034" y="249358"/>
                </a:cubicBezTo>
                <a:lnTo>
                  <a:pt x="26168" y="247060"/>
                </a:lnTo>
                <a:cubicBezTo>
                  <a:pt x="32415" y="259259"/>
                  <a:pt x="42434" y="269337"/>
                  <a:pt x="54752" y="275644"/>
                </a:cubicBezTo>
                <a:lnTo>
                  <a:pt x="52453" y="283718"/>
                </a:lnTo>
                <a:cubicBezTo>
                  <a:pt x="50331" y="291203"/>
                  <a:pt x="54634" y="299041"/>
                  <a:pt x="62177" y="301222"/>
                </a:cubicBezTo>
                <a:cubicBezTo>
                  <a:pt x="69721" y="303403"/>
                  <a:pt x="77501" y="299041"/>
                  <a:pt x="79681" y="291497"/>
                </a:cubicBezTo>
                <a:lnTo>
                  <a:pt x="82157" y="282834"/>
                </a:lnTo>
                <a:cubicBezTo>
                  <a:pt x="96183" y="283423"/>
                  <a:pt x="109444" y="279592"/>
                  <a:pt x="120524" y="272461"/>
                </a:cubicBezTo>
                <a:lnTo>
                  <a:pt x="126712" y="278767"/>
                </a:lnTo>
                <a:cubicBezTo>
                  <a:pt x="132252" y="284307"/>
                  <a:pt x="141211" y="284307"/>
                  <a:pt x="146692" y="278767"/>
                </a:cubicBezTo>
                <a:cubicBezTo>
                  <a:pt x="152173" y="273227"/>
                  <a:pt x="152232" y="264269"/>
                  <a:pt x="146692" y="258788"/>
                </a:cubicBezTo>
                <a:lnTo>
                  <a:pt x="140444" y="252541"/>
                </a:lnTo>
                <a:cubicBezTo>
                  <a:pt x="145807" y="244231"/>
                  <a:pt x="149344" y="234565"/>
                  <a:pt x="150463" y="224075"/>
                </a:cubicBezTo>
                <a:cubicBezTo>
                  <a:pt x="150817" y="221776"/>
                  <a:pt x="151289" y="219537"/>
                  <a:pt x="151937" y="217297"/>
                </a:cubicBezTo>
                <a:lnTo>
                  <a:pt x="159422" y="220539"/>
                </a:lnTo>
                <a:cubicBezTo>
                  <a:pt x="166612" y="223603"/>
                  <a:pt x="174922" y="220303"/>
                  <a:pt x="177986" y="213113"/>
                </a:cubicBezTo>
                <a:cubicBezTo>
                  <a:pt x="181051" y="205922"/>
                  <a:pt x="177751" y="197613"/>
                  <a:pt x="170560" y="194548"/>
                </a:cubicBezTo>
                <a:lnTo>
                  <a:pt x="163901" y="191719"/>
                </a:lnTo>
                <a:cubicBezTo>
                  <a:pt x="169735" y="182937"/>
                  <a:pt x="178576" y="173095"/>
                  <a:pt x="192543" y="164608"/>
                </a:cubicBezTo>
                <a:lnTo>
                  <a:pt x="193781" y="169029"/>
                </a:lnTo>
                <a:cubicBezTo>
                  <a:pt x="195903" y="176513"/>
                  <a:pt x="203741" y="180875"/>
                  <a:pt x="211285" y="178753"/>
                </a:cubicBezTo>
                <a:cubicBezTo>
                  <a:pt x="218829" y="176631"/>
                  <a:pt x="223131" y="168793"/>
                  <a:pt x="221010" y="161249"/>
                </a:cubicBezTo>
                <a:lnTo>
                  <a:pt x="218652" y="152762"/>
                </a:lnTo>
                <a:cubicBezTo>
                  <a:pt x="222719" y="151466"/>
                  <a:pt x="227080" y="150228"/>
                  <a:pt x="231736" y="149167"/>
                </a:cubicBezTo>
                <a:cubicBezTo>
                  <a:pt x="239339" y="147399"/>
                  <a:pt x="246293" y="144452"/>
                  <a:pt x="252481" y="140445"/>
                </a:cubicBezTo>
                <a:lnTo>
                  <a:pt x="258729" y="146751"/>
                </a:lnTo>
                <a:cubicBezTo>
                  <a:pt x="264268" y="152291"/>
                  <a:pt x="273227" y="152291"/>
                  <a:pt x="278708" y="146751"/>
                </a:cubicBezTo>
                <a:cubicBezTo>
                  <a:pt x="284189" y="141211"/>
                  <a:pt x="284248" y="132253"/>
                  <a:pt x="278708" y="126771"/>
                </a:cubicBezTo>
                <a:lnTo>
                  <a:pt x="272461" y="120524"/>
                </a:lnTo>
                <a:cubicBezTo>
                  <a:pt x="279651" y="109326"/>
                  <a:pt x="283423" y="96007"/>
                  <a:pt x="282833" y="82157"/>
                </a:cubicBezTo>
                <a:lnTo>
                  <a:pt x="291497" y="79682"/>
                </a:lnTo>
                <a:cubicBezTo>
                  <a:pt x="298982" y="77560"/>
                  <a:pt x="303343" y="69721"/>
                  <a:pt x="301221" y="62178"/>
                </a:cubicBezTo>
                <a:cubicBezTo>
                  <a:pt x="299100" y="54634"/>
                  <a:pt x="291261" y="50332"/>
                  <a:pt x="283717" y="52453"/>
                </a:cubicBezTo>
                <a:lnTo>
                  <a:pt x="275643" y="54752"/>
                </a:lnTo>
                <a:cubicBezTo>
                  <a:pt x="269278" y="42257"/>
                  <a:pt x="259141" y="32356"/>
                  <a:pt x="247059" y="26168"/>
                </a:cubicBezTo>
                <a:lnTo>
                  <a:pt x="249358" y="18034"/>
                </a:lnTo>
                <a:moveTo>
                  <a:pt x="122528" y="219772"/>
                </a:moveTo>
                <a:cubicBezTo>
                  <a:pt x="122469" y="220185"/>
                  <a:pt x="122410" y="220597"/>
                  <a:pt x="122351" y="221010"/>
                </a:cubicBezTo>
                <a:cubicBezTo>
                  <a:pt x="120111" y="241402"/>
                  <a:pt x="101959" y="256312"/>
                  <a:pt x="81449" y="254485"/>
                </a:cubicBezTo>
                <a:cubicBezTo>
                  <a:pt x="60763" y="252599"/>
                  <a:pt x="45499" y="234329"/>
                  <a:pt x="47267" y="213702"/>
                </a:cubicBezTo>
                <a:cubicBezTo>
                  <a:pt x="49860" y="189538"/>
                  <a:pt x="59290" y="164196"/>
                  <a:pt x="72550" y="142154"/>
                </a:cubicBezTo>
                <a:cubicBezTo>
                  <a:pt x="94946" y="104788"/>
                  <a:pt x="136142" y="64889"/>
                  <a:pt x="208397" y="48210"/>
                </a:cubicBezTo>
                <a:cubicBezTo>
                  <a:pt x="228671" y="43554"/>
                  <a:pt x="248945" y="56166"/>
                  <a:pt x="253660" y="76499"/>
                </a:cubicBezTo>
                <a:cubicBezTo>
                  <a:pt x="258375" y="96832"/>
                  <a:pt x="245704" y="117047"/>
                  <a:pt x="225371" y="121762"/>
                </a:cubicBezTo>
                <a:cubicBezTo>
                  <a:pt x="175040" y="133254"/>
                  <a:pt x="150228" y="159304"/>
                  <a:pt x="137262" y="180874"/>
                </a:cubicBezTo>
                <a:cubicBezTo>
                  <a:pt x="130897" y="191483"/>
                  <a:pt x="124826" y="204920"/>
                  <a:pt x="122528" y="219772"/>
                </a:cubicBezTo>
                <a:lnTo>
                  <a:pt x="122528" y="219772"/>
                </a:lnTo>
                <a:moveTo>
                  <a:pt x="113157" y="188595"/>
                </a:moveTo>
                <a:cubicBezTo>
                  <a:pt x="113157" y="178179"/>
                  <a:pt x="104713" y="169736"/>
                  <a:pt x="94298" y="169736"/>
                </a:cubicBezTo>
                <a:cubicBezTo>
                  <a:pt x="83882" y="169736"/>
                  <a:pt x="75438" y="178179"/>
                  <a:pt x="75438" y="188595"/>
                </a:cubicBezTo>
                <a:cubicBezTo>
                  <a:pt x="75438" y="199011"/>
                  <a:pt x="83882" y="207455"/>
                  <a:pt x="94298" y="207455"/>
                </a:cubicBezTo>
                <a:cubicBezTo>
                  <a:pt x="104713" y="207455"/>
                  <a:pt x="113157" y="199011"/>
                  <a:pt x="113157" y="188595"/>
                </a:cubicBezTo>
                <a:moveTo>
                  <a:pt x="141446" y="136731"/>
                </a:moveTo>
                <a:cubicBezTo>
                  <a:pt x="149258" y="136731"/>
                  <a:pt x="155591" y="130399"/>
                  <a:pt x="155591" y="122587"/>
                </a:cubicBezTo>
                <a:cubicBezTo>
                  <a:pt x="155591" y="114775"/>
                  <a:pt x="149258" y="108442"/>
                  <a:pt x="141446" y="108442"/>
                </a:cubicBezTo>
                <a:cubicBezTo>
                  <a:pt x="133634" y="108442"/>
                  <a:pt x="127302" y="114775"/>
                  <a:pt x="127302" y="122587"/>
                </a:cubicBezTo>
                <a:cubicBezTo>
                  <a:pt x="127302" y="130399"/>
                  <a:pt x="133634" y="136731"/>
                  <a:pt x="141446" y="136731"/>
                </a:cubicBezTo>
                <a:lnTo>
                  <a:pt x="141446" y="136731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358194" y="2578211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13157" y="0"/>
                </a:moveTo>
                <a:cubicBezTo>
                  <a:pt x="102725" y="0"/>
                  <a:pt x="94298" y="8428"/>
                  <a:pt x="94298" y="18860"/>
                </a:cubicBezTo>
                <a:cubicBezTo>
                  <a:pt x="83866" y="18860"/>
                  <a:pt x="75438" y="27287"/>
                  <a:pt x="75438" y="37719"/>
                </a:cubicBezTo>
                <a:lnTo>
                  <a:pt x="75438" y="169736"/>
                </a:lnTo>
                <a:cubicBezTo>
                  <a:pt x="75438" y="180167"/>
                  <a:pt x="83866" y="188595"/>
                  <a:pt x="94298" y="188595"/>
                </a:cubicBezTo>
                <a:cubicBezTo>
                  <a:pt x="94298" y="199027"/>
                  <a:pt x="102725" y="207455"/>
                  <a:pt x="113157" y="207455"/>
                </a:cubicBezTo>
                <a:lnTo>
                  <a:pt x="132017" y="207455"/>
                </a:lnTo>
                <a:cubicBezTo>
                  <a:pt x="142448" y="207455"/>
                  <a:pt x="150876" y="199027"/>
                  <a:pt x="150876" y="188595"/>
                </a:cubicBezTo>
                <a:cubicBezTo>
                  <a:pt x="161308" y="188595"/>
                  <a:pt x="169736" y="180167"/>
                  <a:pt x="169736" y="169736"/>
                </a:cubicBezTo>
                <a:lnTo>
                  <a:pt x="169736" y="37719"/>
                </a:lnTo>
                <a:cubicBezTo>
                  <a:pt x="169736" y="27287"/>
                  <a:pt x="161308" y="18860"/>
                  <a:pt x="150876" y="18860"/>
                </a:cubicBezTo>
                <a:cubicBezTo>
                  <a:pt x="150876" y="8428"/>
                  <a:pt x="142448" y="0"/>
                  <a:pt x="132017" y="0"/>
                </a:cubicBezTo>
                <a:lnTo>
                  <a:pt x="113157" y="0"/>
                </a:lnTo>
                <a:moveTo>
                  <a:pt x="103727" y="160306"/>
                </a:moveTo>
                <a:lnTo>
                  <a:pt x="103727" y="47149"/>
                </a:lnTo>
                <a:lnTo>
                  <a:pt x="141446" y="47149"/>
                </a:lnTo>
                <a:lnTo>
                  <a:pt x="141446" y="160306"/>
                </a:lnTo>
                <a:lnTo>
                  <a:pt x="103727" y="160306"/>
                </a:lnTo>
                <a:moveTo>
                  <a:pt x="14145" y="273463"/>
                </a:moveTo>
                <a:cubicBezTo>
                  <a:pt x="6306" y="273463"/>
                  <a:pt x="0" y="279769"/>
                  <a:pt x="0" y="287607"/>
                </a:cubicBezTo>
                <a:cubicBezTo>
                  <a:pt x="0" y="295446"/>
                  <a:pt x="6306" y="301752"/>
                  <a:pt x="14145" y="301752"/>
                </a:cubicBezTo>
                <a:lnTo>
                  <a:pt x="188595" y="301752"/>
                </a:lnTo>
                <a:lnTo>
                  <a:pt x="287607" y="301752"/>
                </a:lnTo>
                <a:cubicBezTo>
                  <a:pt x="295446" y="301752"/>
                  <a:pt x="301752" y="295446"/>
                  <a:pt x="301752" y="287607"/>
                </a:cubicBezTo>
                <a:cubicBezTo>
                  <a:pt x="301752" y="279769"/>
                  <a:pt x="295446" y="273463"/>
                  <a:pt x="287607" y="273463"/>
                </a:cubicBezTo>
                <a:lnTo>
                  <a:pt x="263444" y="273463"/>
                </a:lnTo>
                <a:cubicBezTo>
                  <a:pt x="286959" y="252717"/>
                  <a:pt x="301752" y="222365"/>
                  <a:pt x="301752" y="188595"/>
                </a:cubicBezTo>
                <a:cubicBezTo>
                  <a:pt x="301752" y="126123"/>
                  <a:pt x="251067" y="75438"/>
                  <a:pt x="188595" y="75438"/>
                </a:cubicBezTo>
                <a:lnTo>
                  <a:pt x="188595" y="75438"/>
                </a:lnTo>
                <a:lnTo>
                  <a:pt x="188595" y="103727"/>
                </a:lnTo>
                <a:lnTo>
                  <a:pt x="188595" y="103727"/>
                </a:lnTo>
                <a:cubicBezTo>
                  <a:pt x="235449" y="103727"/>
                  <a:pt x="273463" y="141741"/>
                  <a:pt x="273463" y="188595"/>
                </a:cubicBezTo>
                <a:cubicBezTo>
                  <a:pt x="273463" y="235449"/>
                  <a:pt x="235449" y="273463"/>
                  <a:pt x="188595" y="273463"/>
                </a:cubicBezTo>
                <a:lnTo>
                  <a:pt x="188595" y="273463"/>
                </a:lnTo>
                <a:lnTo>
                  <a:pt x="14145" y="273463"/>
                </a:lnTo>
                <a:moveTo>
                  <a:pt x="56579" y="240459"/>
                </a:moveTo>
                <a:cubicBezTo>
                  <a:pt x="56579" y="248297"/>
                  <a:pt x="62885" y="254603"/>
                  <a:pt x="70723" y="254603"/>
                </a:cubicBezTo>
                <a:lnTo>
                  <a:pt x="174450" y="254603"/>
                </a:lnTo>
                <a:cubicBezTo>
                  <a:pt x="182289" y="254603"/>
                  <a:pt x="188595" y="248297"/>
                  <a:pt x="188595" y="240459"/>
                </a:cubicBezTo>
                <a:cubicBezTo>
                  <a:pt x="188595" y="232620"/>
                  <a:pt x="182289" y="226314"/>
                  <a:pt x="174450" y="226314"/>
                </a:cubicBezTo>
                <a:lnTo>
                  <a:pt x="70723" y="226314"/>
                </a:lnTo>
                <a:cubicBezTo>
                  <a:pt x="62885" y="226314"/>
                  <a:pt x="56579" y="232620"/>
                  <a:pt x="56579" y="240459"/>
                </a:cubicBez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090544" y="2578211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239910" y="4166"/>
                </a:moveTo>
                <a:cubicBezTo>
                  <a:pt x="234370" y="9706"/>
                  <a:pt x="234370" y="18664"/>
                  <a:pt x="239910" y="24145"/>
                </a:cubicBezTo>
                <a:lnTo>
                  <a:pt x="248750" y="32986"/>
                </a:lnTo>
                <a:lnTo>
                  <a:pt x="226354" y="55499"/>
                </a:lnTo>
                <a:lnTo>
                  <a:pt x="193940" y="23026"/>
                </a:lnTo>
                <a:cubicBezTo>
                  <a:pt x="188400" y="17486"/>
                  <a:pt x="179441" y="17486"/>
                  <a:pt x="173961" y="23026"/>
                </a:cubicBezTo>
                <a:cubicBezTo>
                  <a:pt x="168479" y="28566"/>
                  <a:pt x="168420" y="37524"/>
                  <a:pt x="173961" y="43005"/>
                </a:cubicBezTo>
                <a:lnTo>
                  <a:pt x="216394" y="85439"/>
                </a:lnTo>
                <a:lnTo>
                  <a:pt x="258828" y="127873"/>
                </a:lnTo>
                <a:cubicBezTo>
                  <a:pt x="264368" y="133413"/>
                  <a:pt x="273327" y="133413"/>
                  <a:pt x="278808" y="127873"/>
                </a:cubicBezTo>
                <a:cubicBezTo>
                  <a:pt x="284289" y="122333"/>
                  <a:pt x="284347" y="113374"/>
                  <a:pt x="278808" y="107893"/>
                </a:cubicBezTo>
                <a:lnTo>
                  <a:pt x="246393" y="75478"/>
                </a:lnTo>
                <a:lnTo>
                  <a:pt x="268788" y="53024"/>
                </a:lnTo>
                <a:lnTo>
                  <a:pt x="277629" y="61864"/>
                </a:lnTo>
                <a:cubicBezTo>
                  <a:pt x="283169" y="67404"/>
                  <a:pt x="292127" y="67404"/>
                  <a:pt x="297608" y="61864"/>
                </a:cubicBezTo>
                <a:cubicBezTo>
                  <a:pt x="303089" y="56324"/>
                  <a:pt x="303148" y="47366"/>
                  <a:pt x="297608" y="41885"/>
                </a:cubicBezTo>
                <a:lnTo>
                  <a:pt x="278808" y="23025"/>
                </a:lnTo>
                <a:lnTo>
                  <a:pt x="259948" y="4166"/>
                </a:lnTo>
                <a:cubicBezTo>
                  <a:pt x="254408" y="-1374"/>
                  <a:pt x="245450" y="-1374"/>
                  <a:pt x="239969" y="4166"/>
                </a:cubicBezTo>
                <a:lnTo>
                  <a:pt x="239910" y="4166"/>
                </a:lnTo>
                <a:moveTo>
                  <a:pt x="159993" y="55794"/>
                </a:moveTo>
                <a:lnTo>
                  <a:pt x="47425" y="168362"/>
                </a:lnTo>
                <a:cubicBezTo>
                  <a:pt x="41237" y="174609"/>
                  <a:pt x="37760" y="182978"/>
                  <a:pt x="37760" y="191759"/>
                </a:cubicBezTo>
                <a:lnTo>
                  <a:pt x="37760" y="244094"/>
                </a:lnTo>
                <a:lnTo>
                  <a:pt x="4166" y="277629"/>
                </a:lnTo>
                <a:cubicBezTo>
                  <a:pt x="-1374" y="283169"/>
                  <a:pt x="-1374" y="292127"/>
                  <a:pt x="4166" y="297608"/>
                </a:cubicBezTo>
                <a:cubicBezTo>
                  <a:pt x="9706" y="303089"/>
                  <a:pt x="18664" y="303148"/>
                  <a:pt x="24145" y="297608"/>
                </a:cubicBezTo>
                <a:lnTo>
                  <a:pt x="57739" y="264015"/>
                </a:lnTo>
                <a:lnTo>
                  <a:pt x="110074" y="264015"/>
                </a:lnTo>
                <a:cubicBezTo>
                  <a:pt x="118855" y="264015"/>
                  <a:pt x="127224" y="260537"/>
                  <a:pt x="133412" y="254349"/>
                </a:cubicBezTo>
                <a:lnTo>
                  <a:pt x="245980" y="141781"/>
                </a:lnTo>
                <a:cubicBezTo>
                  <a:pt x="245803" y="141605"/>
                  <a:pt x="245568" y="141428"/>
                  <a:pt x="245391" y="141192"/>
                </a:cubicBezTo>
                <a:lnTo>
                  <a:pt x="225942" y="121743"/>
                </a:lnTo>
                <a:lnTo>
                  <a:pt x="113374" y="234311"/>
                </a:lnTo>
                <a:cubicBezTo>
                  <a:pt x="112490" y="235195"/>
                  <a:pt x="111312" y="235666"/>
                  <a:pt x="110015" y="235666"/>
                </a:cubicBezTo>
                <a:lnTo>
                  <a:pt x="66049" y="235784"/>
                </a:lnTo>
                <a:lnTo>
                  <a:pt x="66049" y="191759"/>
                </a:lnTo>
                <a:cubicBezTo>
                  <a:pt x="66049" y="190521"/>
                  <a:pt x="66520" y="189284"/>
                  <a:pt x="67404" y="188400"/>
                </a:cubicBezTo>
                <a:lnTo>
                  <a:pt x="83494" y="172310"/>
                </a:lnTo>
                <a:lnTo>
                  <a:pt x="97049" y="185865"/>
                </a:lnTo>
                <a:cubicBezTo>
                  <a:pt x="100703" y="189519"/>
                  <a:pt x="106714" y="189519"/>
                  <a:pt x="110368" y="185865"/>
                </a:cubicBezTo>
                <a:cubicBezTo>
                  <a:pt x="114022" y="182211"/>
                  <a:pt x="114022" y="176200"/>
                  <a:pt x="110368" y="172546"/>
                </a:cubicBezTo>
                <a:lnTo>
                  <a:pt x="96813" y="158991"/>
                </a:lnTo>
                <a:lnTo>
                  <a:pt x="121213" y="134591"/>
                </a:lnTo>
                <a:lnTo>
                  <a:pt x="134768" y="148146"/>
                </a:lnTo>
                <a:cubicBezTo>
                  <a:pt x="138422" y="151800"/>
                  <a:pt x="144433" y="151800"/>
                  <a:pt x="148087" y="148146"/>
                </a:cubicBezTo>
                <a:cubicBezTo>
                  <a:pt x="151741" y="144492"/>
                  <a:pt x="151741" y="138481"/>
                  <a:pt x="148087" y="134827"/>
                </a:cubicBezTo>
                <a:lnTo>
                  <a:pt x="134532" y="121272"/>
                </a:lnTo>
                <a:lnTo>
                  <a:pt x="158932" y="96872"/>
                </a:lnTo>
                <a:lnTo>
                  <a:pt x="172487" y="110428"/>
                </a:lnTo>
                <a:cubicBezTo>
                  <a:pt x="176141" y="114081"/>
                  <a:pt x="182152" y="114081"/>
                  <a:pt x="185806" y="110428"/>
                </a:cubicBezTo>
                <a:cubicBezTo>
                  <a:pt x="189460" y="106773"/>
                  <a:pt x="189460" y="100762"/>
                  <a:pt x="185806" y="97108"/>
                </a:cubicBezTo>
                <a:lnTo>
                  <a:pt x="172251" y="83553"/>
                </a:lnTo>
                <a:lnTo>
                  <a:pt x="179972" y="75832"/>
                </a:lnTo>
                <a:lnTo>
                  <a:pt x="160523" y="56383"/>
                </a:lnTo>
                <a:cubicBezTo>
                  <a:pt x="160346" y="56206"/>
                  <a:pt x="160169" y="55971"/>
                  <a:pt x="159934" y="55794"/>
                </a:cubicBezTo>
                <a:lnTo>
                  <a:pt x="159993" y="55794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6349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447"/>
            <a:ext cx="1733541" cy="6857107"/>
          </a:xfrm>
          <a:custGeom>
            <a:avLst/>
            <a:gdLst/>
            <a:ahLst/>
            <a:cxnLst/>
            <a:rect l="l" t="t" r="r" b="b"/>
            <a:pathLst>
              <a:path w="1733541" h="6857107">
                <a:moveTo>
                  <a:pt x="0" y="6857107"/>
                </a:moveTo>
                <a:lnTo>
                  <a:pt x="0" y="0"/>
                </a:lnTo>
                <a:lnTo>
                  <a:pt x="1733541" y="0"/>
                </a:lnTo>
                <a:lnTo>
                  <a:pt x="1733541" y="6857107"/>
                </a:lnTo>
                <a:lnTo>
                  <a:pt x="0" y="6857107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3587496" y="1255304"/>
            <a:ext cx="7928989" cy="914400"/>
          </a:xfrm>
          <a:custGeom>
            <a:avLst/>
            <a:gdLst/>
            <a:ahLst/>
            <a:cxnLst/>
            <a:rect l="l" t="t" r="r" b="b"/>
            <a:pathLst>
              <a:path w="7928989" h="914400">
                <a:moveTo>
                  <a:pt x="0" y="914400"/>
                </a:moveTo>
                <a:lnTo>
                  <a:pt x="0" y="0"/>
                </a:lnTo>
                <a:lnTo>
                  <a:pt x="7928989" y="0"/>
                </a:lnTo>
                <a:lnTo>
                  <a:pt x="7928989" y="914400"/>
                </a:lnTo>
                <a:lnTo>
                  <a:pt x="0" y="914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Agranulocitos: Linfocitos y Monocitos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23398" y="1336247"/>
            <a:ext cx="2926080" cy="4389120"/>
          </a:xfrm>
          <a:custGeom>
            <a:avLst/>
            <a:gdLst/>
            <a:ahLst/>
            <a:cxnLst/>
            <a:rect l="l" t="t" r="r" b="b"/>
            <a:pathLst>
              <a:path w="2926080" h="4389120">
                <a:moveTo>
                  <a:pt x="526694" y="4389120"/>
                </a:moveTo>
                <a:cubicBezTo>
                  <a:pt x="235809" y="4389120"/>
                  <a:pt x="0" y="4153311"/>
                  <a:pt x="0" y="3862426"/>
                </a:cubicBezTo>
                <a:lnTo>
                  <a:pt x="0" y="526694"/>
                </a:lnTo>
                <a:cubicBezTo>
                  <a:pt x="0" y="235809"/>
                  <a:pt x="235809" y="0"/>
                  <a:pt x="526694" y="0"/>
                </a:cubicBezTo>
                <a:lnTo>
                  <a:pt x="2399386" y="0"/>
                </a:lnTo>
                <a:cubicBezTo>
                  <a:pt x="2690271" y="0"/>
                  <a:pt x="2926080" y="235809"/>
                  <a:pt x="2926080" y="526694"/>
                </a:cubicBezTo>
                <a:lnTo>
                  <a:pt x="2926080" y="3862426"/>
                </a:lnTo>
                <a:cubicBezTo>
                  <a:pt x="2926080" y="4153311"/>
                  <a:pt x="2690271" y="4389120"/>
                  <a:pt x="2399386" y="4389120"/>
                </a:cubicBezTo>
                <a:lnTo>
                  <a:pt x="526694" y="4389120"/>
                </a:lnTo>
              </a:path>
            </a:pathLst>
          </a:custGeom>
          <a:blipFill>
            <a:blip r:embed="rId3"/>
            <a:srcRect l="27786" r="27786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587496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205740" y="40827"/>
                </a:moveTo>
                <a:lnTo>
                  <a:pt x="58668" y="103191"/>
                </a:lnTo>
                <a:cubicBezTo>
                  <a:pt x="53926" y="105201"/>
                  <a:pt x="51355" y="109460"/>
                  <a:pt x="51435" y="113478"/>
                </a:cubicBezTo>
                <a:cubicBezTo>
                  <a:pt x="51837" y="186934"/>
                  <a:pt x="82296" y="313834"/>
                  <a:pt x="201239" y="370734"/>
                </a:cubicBezTo>
                <a:cubicBezTo>
                  <a:pt x="204133" y="372100"/>
                  <a:pt x="207508" y="372100"/>
                  <a:pt x="210321" y="370734"/>
                </a:cubicBezTo>
                <a:cubicBezTo>
                  <a:pt x="329264" y="313753"/>
                  <a:pt x="359724" y="186934"/>
                  <a:pt x="360045" y="113398"/>
                </a:cubicBezTo>
                <a:cubicBezTo>
                  <a:pt x="360045" y="109380"/>
                  <a:pt x="357554" y="105201"/>
                  <a:pt x="352812" y="103111"/>
                </a:cubicBezTo>
                <a:lnTo>
                  <a:pt x="205740" y="40827"/>
                </a:lnTo>
                <a:moveTo>
                  <a:pt x="216509" y="3456"/>
                </a:moveTo>
                <a:lnTo>
                  <a:pt x="367841" y="67669"/>
                </a:lnTo>
                <a:cubicBezTo>
                  <a:pt x="385521" y="75143"/>
                  <a:pt x="398702" y="92583"/>
                  <a:pt x="398621" y="113639"/>
                </a:cubicBezTo>
                <a:cubicBezTo>
                  <a:pt x="398219" y="193363"/>
                  <a:pt x="365430" y="339230"/>
                  <a:pt x="226957" y="405533"/>
                </a:cubicBezTo>
                <a:cubicBezTo>
                  <a:pt x="213536" y="411962"/>
                  <a:pt x="197944" y="411962"/>
                  <a:pt x="184523" y="405533"/>
                </a:cubicBezTo>
                <a:cubicBezTo>
                  <a:pt x="46050" y="339230"/>
                  <a:pt x="13261" y="193363"/>
                  <a:pt x="12859" y="113639"/>
                </a:cubicBezTo>
                <a:cubicBezTo>
                  <a:pt x="12778" y="92583"/>
                  <a:pt x="25959" y="75143"/>
                  <a:pt x="43639" y="67669"/>
                </a:cubicBezTo>
                <a:lnTo>
                  <a:pt x="195051" y="3456"/>
                </a:lnTo>
                <a:cubicBezTo>
                  <a:pt x="198346" y="1929"/>
                  <a:pt x="202043" y="1125"/>
                  <a:pt x="205740" y="1125"/>
                </a:cubicBezTo>
                <a:cubicBezTo>
                  <a:pt x="209437" y="1125"/>
                  <a:pt x="213134" y="1929"/>
                  <a:pt x="216509" y="3456"/>
                </a:cubicBezTo>
                <a:lnTo>
                  <a:pt x="216509" y="3456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702273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327150" y="5681"/>
                </a:moveTo>
                <a:cubicBezTo>
                  <a:pt x="319595" y="13235"/>
                  <a:pt x="319595" y="25451"/>
                  <a:pt x="327150" y="32925"/>
                </a:cubicBezTo>
                <a:lnTo>
                  <a:pt x="339205" y="44980"/>
                </a:lnTo>
                <a:lnTo>
                  <a:pt x="308665" y="75681"/>
                </a:lnTo>
                <a:lnTo>
                  <a:pt x="264463" y="31398"/>
                </a:lnTo>
                <a:cubicBezTo>
                  <a:pt x="256909" y="23844"/>
                  <a:pt x="244693" y="23844"/>
                  <a:pt x="237219" y="31398"/>
                </a:cubicBezTo>
                <a:cubicBezTo>
                  <a:pt x="229745" y="38953"/>
                  <a:pt x="229664" y="51169"/>
                  <a:pt x="237219" y="58643"/>
                </a:cubicBezTo>
                <a:lnTo>
                  <a:pt x="295083" y="116507"/>
                </a:lnTo>
                <a:lnTo>
                  <a:pt x="352948" y="174372"/>
                </a:lnTo>
                <a:cubicBezTo>
                  <a:pt x="360502" y="181926"/>
                  <a:pt x="372718" y="181926"/>
                  <a:pt x="380192" y="174372"/>
                </a:cubicBezTo>
                <a:cubicBezTo>
                  <a:pt x="387666" y="166817"/>
                  <a:pt x="387747" y="154601"/>
                  <a:pt x="380192" y="147127"/>
                </a:cubicBezTo>
                <a:lnTo>
                  <a:pt x="335990" y="102925"/>
                </a:lnTo>
                <a:lnTo>
                  <a:pt x="366530" y="72305"/>
                </a:lnTo>
                <a:lnTo>
                  <a:pt x="378585" y="84360"/>
                </a:lnTo>
                <a:cubicBezTo>
                  <a:pt x="386139" y="91915"/>
                  <a:pt x="398355" y="91915"/>
                  <a:pt x="405829" y="84360"/>
                </a:cubicBezTo>
                <a:cubicBezTo>
                  <a:pt x="413303" y="76806"/>
                  <a:pt x="413384" y="64590"/>
                  <a:pt x="405829" y="57116"/>
                </a:cubicBezTo>
                <a:lnTo>
                  <a:pt x="380192" y="31398"/>
                </a:lnTo>
                <a:lnTo>
                  <a:pt x="354475" y="5681"/>
                </a:lnTo>
                <a:cubicBezTo>
                  <a:pt x="346920" y="-1873"/>
                  <a:pt x="334704" y="-1873"/>
                  <a:pt x="327230" y="5681"/>
                </a:cubicBezTo>
                <a:lnTo>
                  <a:pt x="327150" y="5681"/>
                </a:lnTo>
                <a:moveTo>
                  <a:pt x="218172" y="76083"/>
                </a:moveTo>
                <a:lnTo>
                  <a:pt x="64670" y="229584"/>
                </a:lnTo>
                <a:cubicBezTo>
                  <a:pt x="56232" y="238103"/>
                  <a:pt x="51490" y="249515"/>
                  <a:pt x="51490" y="261490"/>
                </a:cubicBezTo>
                <a:lnTo>
                  <a:pt x="51490" y="332856"/>
                </a:lnTo>
                <a:lnTo>
                  <a:pt x="5681" y="378585"/>
                </a:lnTo>
                <a:cubicBezTo>
                  <a:pt x="-1874" y="386139"/>
                  <a:pt x="-1874" y="398355"/>
                  <a:pt x="5681" y="405829"/>
                </a:cubicBezTo>
                <a:cubicBezTo>
                  <a:pt x="13235" y="413303"/>
                  <a:pt x="25451" y="413384"/>
                  <a:pt x="32925" y="405829"/>
                </a:cubicBezTo>
                <a:lnTo>
                  <a:pt x="78735" y="360020"/>
                </a:lnTo>
                <a:lnTo>
                  <a:pt x="150101" y="360020"/>
                </a:lnTo>
                <a:cubicBezTo>
                  <a:pt x="162075" y="360020"/>
                  <a:pt x="173487" y="355278"/>
                  <a:pt x="181926" y="346840"/>
                </a:cubicBezTo>
                <a:lnTo>
                  <a:pt x="335427" y="193338"/>
                </a:lnTo>
                <a:cubicBezTo>
                  <a:pt x="335186" y="193097"/>
                  <a:pt x="334865" y="192856"/>
                  <a:pt x="334624" y="192535"/>
                </a:cubicBezTo>
                <a:lnTo>
                  <a:pt x="308102" y="166014"/>
                </a:lnTo>
                <a:lnTo>
                  <a:pt x="154601" y="319515"/>
                </a:lnTo>
                <a:cubicBezTo>
                  <a:pt x="153396" y="320720"/>
                  <a:pt x="151788" y="321363"/>
                  <a:pt x="150020" y="321363"/>
                </a:cubicBezTo>
                <a:lnTo>
                  <a:pt x="90066" y="321524"/>
                </a:lnTo>
                <a:lnTo>
                  <a:pt x="90066" y="261490"/>
                </a:lnTo>
                <a:cubicBezTo>
                  <a:pt x="90066" y="259802"/>
                  <a:pt x="90709" y="258114"/>
                  <a:pt x="91915" y="256909"/>
                </a:cubicBezTo>
                <a:lnTo>
                  <a:pt x="113855" y="234969"/>
                </a:lnTo>
                <a:lnTo>
                  <a:pt x="132339" y="253453"/>
                </a:lnTo>
                <a:cubicBezTo>
                  <a:pt x="137322" y="258436"/>
                  <a:pt x="145520" y="258436"/>
                  <a:pt x="150502" y="253453"/>
                </a:cubicBezTo>
                <a:cubicBezTo>
                  <a:pt x="155485" y="248470"/>
                  <a:pt x="155485" y="240273"/>
                  <a:pt x="150502" y="235290"/>
                </a:cubicBezTo>
                <a:lnTo>
                  <a:pt x="132018" y="216806"/>
                </a:lnTo>
                <a:lnTo>
                  <a:pt x="165290" y="183534"/>
                </a:lnTo>
                <a:lnTo>
                  <a:pt x="183774" y="202018"/>
                </a:lnTo>
                <a:cubicBezTo>
                  <a:pt x="188757" y="207001"/>
                  <a:pt x="196955" y="207001"/>
                  <a:pt x="201937" y="202018"/>
                </a:cubicBezTo>
                <a:cubicBezTo>
                  <a:pt x="206920" y="197035"/>
                  <a:pt x="206920" y="188838"/>
                  <a:pt x="201937" y="183855"/>
                </a:cubicBezTo>
                <a:lnTo>
                  <a:pt x="183453" y="165371"/>
                </a:lnTo>
                <a:lnTo>
                  <a:pt x="216725" y="132099"/>
                </a:lnTo>
                <a:lnTo>
                  <a:pt x="235209" y="150583"/>
                </a:lnTo>
                <a:cubicBezTo>
                  <a:pt x="240192" y="155566"/>
                  <a:pt x="248390" y="155566"/>
                  <a:pt x="253372" y="150583"/>
                </a:cubicBezTo>
                <a:cubicBezTo>
                  <a:pt x="258355" y="145600"/>
                  <a:pt x="258355" y="137403"/>
                  <a:pt x="253372" y="132420"/>
                </a:cubicBezTo>
                <a:lnTo>
                  <a:pt x="234888" y="113936"/>
                </a:lnTo>
                <a:lnTo>
                  <a:pt x="245416" y="103408"/>
                </a:lnTo>
                <a:lnTo>
                  <a:pt x="218895" y="76886"/>
                </a:lnTo>
                <a:cubicBezTo>
                  <a:pt x="218654" y="76645"/>
                  <a:pt x="218413" y="76324"/>
                  <a:pt x="218091" y="76083"/>
                </a:cubicBezTo>
                <a:lnTo>
                  <a:pt x="218172" y="76083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587496" y="312933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Linfocitos: Funciones Clave</a:t>
            </a:r>
            <a:endParaRPr lang="en-US" sz="1600" b="1" dirty="0"/>
          </a:p>
        </p:txBody>
      </p:sp>
      <p:sp>
        <p:nvSpPr>
          <p:cNvPr id="8" name="Text 6"/>
          <p:cNvSpPr/>
          <p:nvPr/>
        </p:nvSpPr>
        <p:spPr>
          <a:xfrm>
            <a:off x="3587497" y="3604638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Producción de anticuerpos: Los linfocitos B se convierten en células plasmáticas que secretan inmunoglobulinas.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Reconocimiento de células infectadas: Los linfocitos T citotóxicos destruyen células infectadas por virus.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7702273" y="312933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Monocitos: Rol en Fagocitosis</a:t>
            </a:r>
            <a:endParaRPr lang="en-US" sz="1600" b="1" dirty="0"/>
          </a:p>
        </p:txBody>
      </p:sp>
      <p:sp>
        <p:nvSpPr>
          <p:cNvPr id="10" name="Text 8"/>
          <p:cNvSpPr/>
          <p:nvPr/>
        </p:nvSpPr>
        <p:spPr>
          <a:xfrm>
            <a:off x="7702274" y="3604638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Fagocitosis de patógenos: Los monocitos se diferencian en macrófagos que eliminan patógenos.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Presentación de antígenos: Los monocitos presentan antígenos a los linfocitos T, activando la respuesta inmune</a:t>
            </a:r>
            <a:r>
              <a:rPr lang="en-US" sz="12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35874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14560" y="447"/>
            <a:ext cx="2377440" cy="6857107"/>
          </a:xfrm>
          <a:custGeom>
            <a:avLst/>
            <a:gdLst/>
            <a:ahLst/>
            <a:cxnLst/>
            <a:rect l="l" t="t" r="r" b="b"/>
            <a:pathLst>
              <a:path w="2377440" h="6857107">
                <a:moveTo>
                  <a:pt x="0" y="6857107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6857107"/>
                </a:lnTo>
                <a:lnTo>
                  <a:pt x="0" y="6857107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26145" y="1260145"/>
            <a:ext cx="7674387" cy="969264"/>
          </a:xfrm>
          <a:custGeom>
            <a:avLst/>
            <a:gdLst/>
            <a:ahLst/>
            <a:cxnLst/>
            <a:rect l="l" t="t" r="r" b="b"/>
            <a:pathLst>
              <a:path w="7674387" h="969264">
                <a:moveTo>
                  <a:pt x="0" y="969264"/>
                </a:moveTo>
                <a:lnTo>
                  <a:pt x="0" y="0"/>
                </a:lnTo>
                <a:lnTo>
                  <a:pt x="7674387" y="0"/>
                </a:lnTo>
                <a:lnTo>
                  <a:pt x="7674387" y="969264"/>
                </a:lnTo>
                <a:lnTo>
                  <a:pt x="0" y="96926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los Neutrófilos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8648689" y="1213139"/>
            <a:ext cx="3200383" cy="4431722"/>
          </a:xfrm>
          <a:custGeom>
            <a:avLst/>
            <a:gdLst/>
            <a:ahLst/>
            <a:cxnLst/>
            <a:rect l="l" t="t" r="r" b="b"/>
            <a:pathLst>
              <a:path w="3200383" h="4431722">
                <a:moveTo>
                  <a:pt x="406398" y="0"/>
                </a:moveTo>
                <a:lnTo>
                  <a:pt x="757945" y="0"/>
                </a:lnTo>
                <a:cubicBezTo>
                  <a:pt x="843155" y="0"/>
                  <a:pt x="926200" y="26778"/>
                  <a:pt x="995357" y="76548"/>
                </a:cubicBezTo>
                <a:lnTo>
                  <a:pt x="3031398" y="1541865"/>
                </a:lnTo>
                <a:cubicBezTo>
                  <a:pt x="3137499" y="1618227"/>
                  <a:pt x="3200383" y="1740956"/>
                  <a:pt x="3200383" y="1871667"/>
                </a:cubicBezTo>
                <a:lnTo>
                  <a:pt x="3200383" y="4025376"/>
                </a:lnTo>
                <a:cubicBezTo>
                  <a:pt x="3200383" y="4221742"/>
                  <a:pt x="3061076" y="4385577"/>
                  <a:pt x="2875888" y="4423468"/>
                </a:cubicBezTo>
                <a:lnTo>
                  <a:pt x="2793995" y="4431722"/>
                </a:lnTo>
                <a:lnTo>
                  <a:pt x="1219184" y="4431722"/>
                </a:lnTo>
                <a:lnTo>
                  <a:pt x="1137291" y="4423468"/>
                </a:lnTo>
                <a:cubicBezTo>
                  <a:pt x="952103" y="4385577"/>
                  <a:pt x="812796" y="4221742"/>
                  <a:pt x="812796" y="4025376"/>
                </a:cubicBezTo>
                <a:lnTo>
                  <a:pt x="812796" y="3574585"/>
                </a:lnTo>
                <a:cubicBezTo>
                  <a:pt x="812796" y="3350167"/>
                  <a:pt x="630845" y="3168238"/>
                  <a:pt x="406398" y="3168238"/>
                </a:cubicBezTo>
                <a:cubicBezTo>
                  <a:pt x="181951" y="3168238"/>
                  <a:pt x="0" y="2986308"/>
                  <a:pt x="0" y="2761891"/>
                </a:cubicBezTo>
                <a:lnTo>
                  <a:pt x="0" y="406347"/>
                </a:lnTo>
                <a:cubicBezTo>
                  <a:pt x="0" y="181928"/>
                  <a:pt x="181951" y="0"/>
                  <a:pt x="406398" y="0"/>
                </a:cubicBezTo>
                <a:lnTo>
                  <a:pt x="406398" y="0"/>
                </a:lnTo>
              </a:path>
            </a:pathLst>
          </a:custGeom>
          <a:blipFill>
            <a:blip r:embed="rId3"/>
            <a:srcRect l="22919" r="22919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242708" y="2167333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340034" y="24592"/>
                </a:moveTo>
                <a:cubicBezTo>
                  <a:pt x="342927" y="14386"/>
                  <a:pt x="337060" y="3697"/>
                  <a:pt x="326773" y="723"/>
                </a:cubicBezTo>
                <a:cubicBezTo>
                  <a:pt x="316486" y="-2250"/>
                  <a:pt x="305877" y="3697"/>
                  <a:pt x="302904" y="13984"/>
                </a:cubicBezTo>
                <a:lnTo>
                  <a:pt x="299528" y="25798"/>
                </a:lnTo>
                <a:cubicBezTo>
                  <a:pt x="291652" y="25476"/>
                  <a:pt x="283535" y="26200"/>
                  <a:pt x="275499" y="28048"/>
                </a:cubicBezTo>
                <a:cubicBezTo>
                  <a:pt x="265774" y="30298"/>
                  <a:pt x="256452" y="32790"/>
                  <a:pt x="247450" y="35603"/>
                </a:cubicBezTo>
                <a:lnTo>
                  <a:pt x="242709" y="24592"/>
                </a:lnTo>
                <a:cubicBezTo>
                  <a:pt x="238530" y="14788"/>
                  <a:pt x="227198" y="10287"/>
                  <a:pt x="217393" y="14466"/>
                </a:cubicBezTo>
                <a:cubicBezTo>
                  <a:pt x="207588" y="18645"/>
                  <a:pt x="203088" y="29977"/>
                  <a:pt x="207267" y="39782"/>
                </a:cubicBezTo>
                <a:lnTo>
                  <a:pt x="211205" y="48863"/>
                </a:lnTo>
                <a:cubicBezTo>
                  <a:pt x="193524" y="56418"/>
                  <a:pt x="177451" y="65017"/>
                  <a:pt x="162824" y="74420"/>
                </a:cubicBezTo>
                <a:lnTo>
                  <a:pt x="157520" y="66464"/>
                </a:lnTo>
                <a:cubicBezTo>
                  <a:pt x="151573" y="57623"/>
                  <a:pt x="139598" y="55212"/>
                  <a:pt x="130757" y="61079"/>
                </a:cubicBezTo>
                <a:cubicBezTo>
                  <a:pt x="121917" y="66946"/>
                  <a:pt x="119506" y="79001"/>
                  <a:pt x="125373" y="87841"/>
                </a:cubicBezTo>
                <a:lnTo>
                  <a:pt x="131642" y="97164"/>
                </a:lnTo>
                <a:cubicBezTo>
                  <a:pt x="117175" y="109219"/>
                  <a:pt x="104558" y="121917"/>
                  <a:pt x="93628" y="135017"/>
                </a:cubicBezTo>
                <a:lnTo>
                  <a:pt x="82778" y="126418"/>
                </a:lnTo>
                <a:cubicBezTo>
                  <a:pt x="74420" y="119747"/>
                  <a:pt x="62285" y="121114"/>
                  <a:pt x="55694" y="129391"/>
                </a:cubicBezTo>
                <a:cubicBezTo>
                  <a:pt x="49104" y="137669"/>
                  <a:pt x="50390" y="149885"/>
                  <a:pt x="58668" y="156475"/>
                </a:cubicBezTo>
                <a:lnTo>
                  <a:pt x="70723" y="166119"/>
                </a:lnTo>
                <a:cubicBezTo>
                  <a:pt x="69035" y="168691"/>
                  <a:pt x="67428" y="171343"/>
                  <a:pt x="65901" y="173915"/>
                </a:cubicBezTo>
                <a:cubicBezTo>
                  <a:pt x="58990" y="185407"/>
                  <a:pt x="52641" y="197623"/>
                  <a:pt x="47176" y="210241"/>
                </a:cubicBezTo>
                <a:lnTo>
                  <a:pt x="39300" y="207106"/>
                </a:lnTo>
                <a:cubicBezTo>
                  <a:pt x="29414" y="203168"/>
                  <a:pt x="18163" y="207990"/>
                  <a:pt x="14225" y="217876"/>
                </a:cubicBezTo>
                <a:cubicBezTo>
                  <a:pt x="10287" y="227761"/>
                  <a:pt x="15109" y="239012"/>
                  <a:pt x="24994" y="242950"/>
                </a:cubicBezTo>
                <a:lnTo>
                  <a:pt x="34156" y="246567"/>
                </a:lnTo>
                <a:cubicBezTo>
                  <a:pt x="30298" y="260069"/>
                  <a:pt x="27566" y="273892"/>
                  <a:pt x="26119" y="287554"/>
                </a:cubicBezTo>
                <a:cubicBezTo>
                  <a:pt x="25718" y="291573"/>
                  <a:pt x="25637" y="295591"/>
                  <a:pt x="25798" y="299529"/>
                </a:cubicBezTo>
                <a:lnTo>
                  <a:pt x="13984" y="302904"/>
                </a:lnTo>
                <a:cubicBezTo>
                  <a:pt x="3777" y="305878"/>
                  <a:pt x="-2170" y="316486"/>
                  <a:pt x="723" y="326773"/>
                </a:cubicBezTo>
                <a:cubicBezTo>
                  <a:pt x="3617" y="337060"/>
                  <a:pt x="14305" y="342927"/>
                  <a:pt x="24592" y="340034"/>
                </a:cubicBezTo>
                <a:lnTo>
                  <a:pt x="35683" y="336900"/>
                </a:lnTo>
                <a:cubicBezTo>
                  <a:pt x="44202" y="353536"/>
                  <a:pt x="57864" y="367279"/>
                  <a:pt x="74661" y="375878"/>
                </a:cubicBezTo>
                <a:lnTo>
                  <a:pt x="71527" y="386888"/>
                </a:lnTo>
                <a:cubicBezTo>
                  <a:pt x="68634" y="397095"/>
                  <a:pt x="74501" y="407784"/>
                  <a:pt x="84788" y="410757"/>
                </a:cubicBezTo>
                <a:cubicBezTo>
                  <a:pt x="95075" y="413731"/>
                  <a:pt x="105683" y="407784"/>
                  <a:pt x="108657" y="397497"/>
                </a:cubicBezTo>
                <a:lnTo>
                  <a:pt x="112032" y="385683"/>
                </a:lnTo>
                <a:cubicBezTo>
                  <a:pt x="131160" y="386486"/>
                  <a:pt x="149242" y="381263"/>
                  <a:pt x="164351" y="371538"/>
                </a:cubicBezTo>
                <a:lnTo>
                  <a:pt x="172790" y="380137"/>
                </a:lnTo>
                <a:cubicBezTo>
                  <a:pt x="180344" y="387692"/>
                  <a:pt x="192560" y="387692"/>
                  <a:pt x="200034" y="380137"/>
                </a:cubicBezTo>
                <a:cubicBezTo>
                  <a:pt x="207508" y="372583"/>
                  <a:pt x="207589" y="360367"/>
                  <a:pt x="200034" y="352893"/>
                </a:cubicBezTo>
                <a:lnTo>
                  <a:pt x="191515" y="344374"/>
                </a:lnTo>
                <a:cubicBezTo>
                  <a:pt x="198829" y="333042"/>
                  <a:pt x="203651" y="319862"/>
                  <a:pt x="205178" y="305557"/>
                </a:cubicBezTo>
                <a:cubicBezTo>
                  <a:pt x="205660" y="302422"/>
                  <a:pt x="206303" y="299368"/>
                  <a:pt x="207187" y="296314"/>
                </a:cubicBezTo>
                <a:lnTo>
                  <a:pt x="217394" y="300735"/>
                </a:lnTo>
                <a:cubicBezTo>
                  <a:pt x="227198" y="304914"/>
                  <a:pt x="238530" y="300413"/>
                  <a:pt x="242709" y="290608"/>
                </a:cubicBezTo>
                <a:cubicBezTo>
                  <a:pt x="246888" y="280803"/>
                  <a:pt x="242388" y="269472"/>
                  <a:pt x="232583" y="265293"/>
                </a:cubicBezTo>
                <a:lnTo>
                  <a:pt x="223501" y="261435"/>
                </a:lnTo>
                <a:cubicBezTo>
                  <a:pt x="231458" y="249460"/>
                  <a:pt x="243513" y="236039"/>
                  <a:pt x="262560" y="224466"/>
                </a:cubicBezTo>
                <a:lnTo>
                  <a:pt x="264248" y="230494"/>
                </a:lnTo>
                <a:cubicBezTo>
                  <a:pt x="267141" y="240700"/>
                  <a:pt x="277830" y="246647"/>
                  <a:pt x="288117" y="243754"/>
                </a:cubicBezTo>
                <a:cubicBezTo>
                  <a:pt x="298404" y="240861"/>
                  <a:pt x="304270" y="230172"/>
                  <a:pt x="301377" y="219885"/>
                </a:cubicBezTo>
                <a:lnTo>
                  <a:pt x="298163" y="208312"/>
                </a:lnTo>
                <a:cubicBezTo>
                  <a:pt x="303708" y="206544"/>
                  <a:pt x="309655" y="204857"/>
                  <a:pt x="316004" y="203410"/>
                </a:cubicBezTo>
                <a:cubicBezTo>
                  <a:pt x="326371" y="200999"/>
                  <a:pt x="335855" y="196981"/>
                  <a:pt x="344293" y="191516"/>
                </a:cubicBezTo>
                <a:lnTo>
                  <a:pt x="352812" y="200115"/>
                </a:lnTo>
                <a:cubicBezTo>
                  <a:pt x="360367" y="207669"/>
                  <a:pt x="372583" y="207669"/>
                  <a:pt x="380057" y="200115"/>
                </a:cubicBezTo>
                <a:cubicBezTo>
                  <a:pt x="387531" y="192560"/>
                  <a:pt x="387611" y="180344"/>
                  <a:pt x="380057" y="172870"/>
                </a:cubicBezTo>
                <a:lnTo>
                  <a:pt x="371538" y="164351"/>
                </a:lnTo>
                <a:cubicBezTo>
                  <a:pt x="381343" y="149082"/>
                  <a:pt x="386486" y="130919"/>
                  <a:pt x="385682" y="112032"/>
                </a:cubicBezTo>
                <a:lnTo>
                  <a:pt x="397496" y="108657"/>
                </a:lnTo>
                <a:cubicBezTo>
                  <a:pt x="407703" y="105764"/>
                  <a:pt x="413650" y="95075"/>
                  <a:pt x="410757" y="84788"/>
                </a:cubicBezTo>
                <a:cubicBezTo>
                  <a:pt x="407864" y="74501"/>
                  <a:pt x="397175" y="68634"/>
                  <a:pt x="386888" y="71527"/>
                </a:cubicBezTo>
                <a:lnTo>
                  <a:pt x="375878" y="74662"/>
                </a:lnTo>
                <a:cubicBezTo>
                  <a:pt x="367198" y="57624"/>
                  <a:pt x="353375" y="44122"/>
                  <a:pt x="336900" y="35684"/>
                </a:cubicBezTo>
                <a:lnTo>
                  <a:pt x="340034" y="24592"/>
                </a:lnTo>
                <a:moveTo>
                  <a:pt x="167083" y="299689"/>
                </a:moveTo>
                <a:cubicBezTo>
                  <a:pt x="167003" y="300252"/>
                  <a:pt x="166923" y="300814"/>
                  <a:pt x="166842" y="301377"/>
                </a:cubicBezTo>
                <a:cubicBezTo>
                  <a:pt x="163788" y="329184"/>
                  <a:pt x="139035" y="349517"/>
                  <a:pt x="111068" y="347026"/>
                </a:cubicBezTo>
                <a:cubicBezTo>
                  <a:pt x="82859" y="344454"/>
                  <a:pt x="62043" y="319540"/>
                  <a:pt x="64455" y="291411"/>
                </a:cubicBezTo>
                <a:cubicBezTo>
                  <a:pt x="67991" y="258461"/>
                  <a:pt x="80849" y="223903"/>
                  <a:pt x="98932" y="193846"/>
                </a:cubicBezTo>
                <a:cubicBezTo>
                  <a:pt x="129472" y="142893"/>
                  <a:pt x="185648" y="88484"/>
                  <a:pt x="284178" y="65740"/>
                </a:cubicBezTo>
                <a:cubicBezTo>
                  <a:pt x="311825" y="59391"/>
                  <a:pt x="339471" y="76590"/>
                  <a:pt x="345900" y="104317"/>
                </a:cubicBezTo>
                <a:cubicBezTo>
                  <a:pt x="352330" y="132043"/>
                  <a:pt x="335051" y="159609"/>
                  <a:pt x="307324" y="166039"/>
                </a:cubicBezTo>
                <a:cubicBezTo>
                  <a:pt x="238691" y="181710"/>
                  <a:pt x="204856" y="217233"/>
                  <a:pt x="187175" y="246647"/>
                </a:cubicBezTo>
                <a:cubicBezTo>
                  <a:pt x="178496" y="261113"/>
                  <a:pt x="170218" y="279437"/>
                  <a:pt x="167084" y="299689"/>
                </a:cubicBezTo>
                <a:lnTo>
                  <a:pt x="167083" y="299689"/>
                </a:lnTo>
                <a:moveTo>
                  <a:pt x="154305" y="257175"/>
                </a:moveTo>
                <a:cubicBezTo>
                  <a:pt x="154305" y="242972"/>
                  <a:pt x="142791" y="231458"/>
                  <a:pt x="128588" y="231458"/>
                </a:cubicBezTo>
                <a:cubicBezTo>
                  <a:pt x="114384" y="231458"/>
                  <a:pt x="102870" y="242972"/>
                  <a:pt x="102870" y="257175"/>
                </a:cubicBezTo>
                <a:cubicBezTo>
                  <a:pt x="102870" y="271378"/>
                  <a:pt x="114384" y="282893"/>
                  <a:pt x="128588" y="282893"/>
                </a:cubicBezTo>
                <a:cubicBezTo>
                  <a:pt x="142791" y="282893"/>
                  <a:pt x="154305" y="271378"/>
                  <a:pt x="154305" y="257175"/>
                </a:cubicBezTo>
                <a:moveTo>
                  <a:pt x="192881" y="186452"/>
                </a:moveTo>
                <a:cubicBezTo>
                  <a:pt x="203534" y="186452"/>
                  <a:pt x="212169" y="177816"/>
                  <a:pt x="212169" y="167164"/>
                </a:cubicBezTo>
                <a:cubicBezTo>
                  <a:pt x="212169" y="156511"/>
                  <a:pt x="203534" y="147876"/>
                  <a:pt x="192881" y="147876"/>
                </a:cubicBezTo>
                <a:cubicBezTo>
                  <a:pt x="182229" y="147876"/>
                  <a:pt x="173593" y="156511"/>
                  <a:pt x="173593" y="167164"/>
                </a:cubicBezTo>
                <a:cubicBezTo>
                  <a:pt x="173593" y="177816"/>
                  <a:pt x="182229" y="186452"/>
                  <a:pt x="192881" y="186452"/>
                </a:cubicBez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242708" y="3218689"/>
            <a:ext cx="7066677" cy="2643632"/>
          </a:xfrm>
          <a:custGeom>
            <a:avLst/>
            <a:gdLst/>
            <a:ahLst/>
            <a:cxnLst/>
            <a:rect l="l" t="t" r="r" b="b"/>
            <a:pathLst>
              <a:path w="7066677" h="2643632">
                <a:moveTo>
                  <a:pt x="0" y="2643632"/>
                </a:moveTo>
                <a:lnTo>
                  <a:pt x="0" y="0"/>
                </a:lnTo>
                <a:lnTo>
                  <a:pt x="7066677" y="0"/>
                </a:lnTo>
                <a:lnTo>
                  <a:pt x="7066677" y="2643632"/>
                </a:lnTo>
                <a:lnTo>
                  <a:pt x="0" y="2643632"/>
                </a:lnTo>
              </a:path>
            </a:pathLst>
          </a:custGeom>
          <a:noFill/>
          <a:ln/>
        </p:spPr>
        <p:txBody>
          <a:bodyPr wrap="square" lIns="0" tIns="46800" rIns="0" bIns="46800" rtlCol="0" anchor="t"/>
          <a:lstStyle/>
          <a:p>
            <a:pPr marL="0" indent="0" algn="l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Proceso de Fagocitosis: Los neutrófilos detectan y se adhieren a bacterias y hongos a través de receptores específicos en su superficie.</a:t>
            </a:r>
            <a:endParaRPr lang="en-US" sz="1300" dirty="0"/>
          </a:p>
          <a:p>
            <a:pPr marL="0" indent="0" algn="l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Ingestión y Digestión: Una vez adheridos, los neutrófilos envuelven a los patógenos formando una vacuola que se fusiona con gránulos que contienen enzimas digestivas, destruyendo así a los microorganismos.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242709" y="2679797"/>
            <a:ext cx="7066677" cy="457200"/>
          </a:xfrm>
          <a:custGeom>
            <a:avLst/>
            <a:gdLst/>
            <a:ahLst/>
            <a:cxnLst/>
            <a:rect l="l" t="t" r="r" b="b"/>
            <a:pathLst>
              <a:path w="7066677" h="457200">
                <a:moveTo>
                  <a:pt x="0" y="457200"/>
                </a:moveTo>
                <a:lnTo>
                  <a:pt x="0" y="0"/>
                </a:lnTo>
                <a:lnTo>
                  <a:pt x="7066677" y="0"/>
                </a:lnTo>
                <a:lnTo>
                  <a:pt x="7066677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Fagocitosis de Neutrófilos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349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032949" y="1422661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0794945" y="1417821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5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270965" y="1422661"/>
            <a:ext cx="761996" cy="761901"/>
          </a:xfrm>
          <a:custGeom>
            <a:avLst/>
            <a:gdLst/>
            <a:ahLst/>
            <a:cxnLst/>
            <a:rect l="l" t="t" r="r" b="b"/>
            <a:pathLst>
              <a:path w="761996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7" y="0"/>
                </a:lnTo>
                <a:cubicBezTo>
                  <a:pt x="647381" y="0"/>
                  <a:pt x="761996" y="114615"/>
                  <a:pt x="761996" y="255999"/>
                </a:cubicBezTo>
                <a:lnTo>
                  <a:pt x="761996" y="505902"/>
                </a:lnTo>
                <a:cubicBezTo>
                  <a:pt x="761996" y="647287"/>
                  <a:pt x="647381" y="761901"/>
                  <a:pt x="505997" y="761901"/>
                </a:cubicBezTo>
                <a:lnTo>
                  <a:pt x="255999" y="761901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34996" y="1255304"/>
            <a:ext cx="7928989" cy="914400"/>
          </a:xfrm>
          <a:custGeom>
            <a:avLst/>
            <a:gdLst/>
            <a:ahLst/>
            <a:cxnLst/>
            <a:rect l="l" t="t" r="r" b="b"/>
            <a:pathLst>
              <a:path w="7928989" h="914400">
                <a:moveTo>
                  <a:pt x="0" y="914400"/>
                </a:moveTo>
                <a:lnTo>
                  <a:pt x="0" y="0"/>
                </a:lnTo>
                <a:lnTo>
                  <a:pt x="7928989" y="0"/>
                </a:lnTo>
                <a:lnTo>
                  <a:pt x="7928989" y="914400"/>
                </a:lnTo>
                <a:lnTo>
                  <a:pt x="0" y="914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los Eosinófilos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34996" y="3080898"/>
            <a:ext cx="5212080" cy="1135010"/>
          </a:xfrm>
          <a:custGeom>
            <a:avLst/>
            <a:gdLst/>
            <a:ahLst/>
            <a:cxnLst/>
            <a:rect l="l" t="t" r="r" b="b"/>
            <a:pathLst>
              <a:path w="5212080" h="1135010">
                <a:moveTo>
                  <a:pt x="0" y="1135010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1135010"/>
                </a:lnTo>
                <a:lnTo>
                  <a:pt x="0" y="113501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eosinófilos son células clave en la respuesta inmune contra infecciones parasitarias.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Su número aumenta durante las infecciones por helmintos y otros parásitos.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34996" y="2679798"/>
            <a:ext cx="5212080" cy="309783"/>
          </a:xfrm>
          <a:custGeom>
            <a:avLst/>
            <a:gdLst/>
            <a:ahLst/>
            <a:cxnLst/>
            <a:rect l="l" t="t" r="r" b="b"/>
            <a:pathLst>
              <a:path w="5212080" h="309783">
                <a:moveTo>
                  <a:pt x="0" y="309783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Eosinófilos y Parásitos</a:t>
            </a:r>
            <a:endParaRPr lang="en-US" sz="1600" b="1" dirty="0"/>
          </a:p>
        </p:txBody>
      </p:sp>
      <p:sp>
        <p:nvSpPr>
          <p:cNvPr id="8" name="Text 6"/>
          <p:cNvSpPr/>
          <p:nvPr/>
        </p:nvSpPr>
        <p:spPr>
          <a:xfrm>
            <a:off x="634996" y="4982649"/>
            <a:ext cx="5212080" cy="1135010"/>
          </a:xfrm>
          <a:custGeom>
            <a:avLst/>
            <a:gdLst/>
            <a:ahLst/>
            <a:cxnLst/>
            <a:rect l="l" t="t" r="r" b="b"/>
            <a:pathLst>
              <a:path w="5212080" h="1135010">
                <a:moveTo>
                  <a:pt x="0" y="1135010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1135010"/>
                </a:lnTo>
                <a:lnTo>
                  <a:pt x="0" y="113501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Fagocitan y destruyen parásitos mediante la liberación de proteínas tóxicas.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Participan en la regulación de la respuesta inmune a través de la liberación de mediadores inflamatorios.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34996" y="4581549"/>
            <a:ext cx="5212080" cy="309783"/>
          </a:xfrm>
          <a:custGeom>
            <a:avLst/>
            <a:gdLst/>
            <a:ahLst/>
            <a:cxnLst/>
            <a:rect l="l" t="t" r="r" b="b"/>
            <a:pathLst>
              <a:path w="5212080" h="309783">
                <a:moveTo>
                  <a:pt x="0" y="309783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Mecanismos de Acción</a:t>
            </a:r>
            <a:endParaRPr lang="en-US" sz="1600" b="1" dirty="0"/>
          </a:p>
        </p:txBody>
      </p:sp>
      <p:sp>
        <p:nvSpPr>
          <p:cNvPr id="10" name="Text 8"/>
          <p:cNvSpPr/>
          <p:nvPr/>
        </p:nvSpPr>
        <p:spPr>
          <a:xfrm>
            <a:off x="6344861" y="3080898"/>
            <a:ext cx="5212080" cy="1135010"/>
          </a:xfrm>
          <a:custGeom>
            <a:avLst/>
            <a:gdLst/>
            <a:ahLst/>
            <a:cxnLst/>
            <a:rect l="l" t="t" r="r" b="b"/>
            <a:pathLst>
              <a:path w="5212080" h="1135010">
                <a:moveTo>
                  <a:pt x="0" y="1135010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1135010"/>
                </a:lnTo>
                <a:lnTo>
                  <a:pt x="0" y="113501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eosinófilos participan en la mediación de reacciones alérgicas.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Liberan sustancias que contribuyen a la inflamación y los síntomas alérgicos</a:t>
            </a:r>
            <a:r>
              <a:rPr lang="en-US" sz="11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6344860" y="2679798"/>
            <a:ext cx="5212080" cy="309783"/>
          </a:xfrm>
          <a:custGeom>
            <a:avLst/>
            <a:gdLst/>
            <a:ahLst/>
            <a:cxnLst/>
            <a:rect l="l" t="t" r="r" b="b"/>
            <a:pathLst>
              <a:path w="5212080" h="309783">
                <a:moveTo>
                  <a:pt x="0" y="309783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Reacciones Alérgicas</a:t>
            </a:r>
            <a:endParaRPr lang="en-US" sz="1600" b="1" dirty="0"/>
          </a:p>
        </p:txBody>
      </p:sp>
      <p:sp>
        <p:nvSpPr>
          <p:cNvPr id="12" name="Text 10"/>
          <p:cNvSpPr/>
          <p:nvPr/>
        </p:nvSpPr>
        <p:spPr>
          <a:xfrm>
            <a:off x="6344861" y="4982649"/>
            <a:ext cx="5212080" cy="1135010"/>
          </a:xfrm>
          <a:custGeom>
            <a:avLst/>
            <a:gdLst/>
            <a:ahLst/>
            <a:cxnLst/>
            <a:rect l="l" t="t" r="r" b="b"/>
            <a:pathLst>
              <a:path w="5212080" h="1135010">
                <a:moveTo>
                  <a:pt x="0" y="1135010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1135010"/>
                </a:lnTo>
                <a:lnTo>
                  <a:pt x="0" y="113501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eosinófilos son esenciales para la defensa del organismo contra infecciones parasitarias.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Contribuyen a la modulación de la respuesta inmune en condiciones alérgicas.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344860" y="4581549"/>
            <a:ext cx="5212080" cy="309783"/>
          </a:xfrm>
          <a:custGeom>
            <a:avLst/>
            <a:gdLst/>
            <a:ahLst/>
            <a:cxnLst/>
            <a:rect l="l" t="t" r="r" b="b"/>
            <a:pathLst>
              <a:path w="5212080" h="309783">
                <a:moveTo>
                  <a:pt x="0" y="309783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Rol en Inmunidad</a:t>
            </a:r>
            <a:endParaRPr lang="en-US" sz="1600" b="1" dirty="0"/>
          </a:p>
        </p:txBody>
      </p:sp>
      <p:sp>
        <p:nvSpPr>
          <p:cNvPr id="14" name="Text 12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6349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94945" y="2184606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5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0032948" y="2184606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5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794957" y="1422705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032948" y="1416312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0794957" y="2946506"/>
            <a:ext cx="761997" cy="761901"/>
          </a:xfrm>
          <a:custGeom>
            <a:avLst/>
            <a:gdLst/>
            <a:ahLst/>
            <a:cxnLst/>
            <a:rect l="l" t="t" r="r" b="b"/>
            <a:pathLst>
              <a:path w="761997" h="761901">
                <a:moveTo>
                  <a:pt x="255999" y="761901"/>
                </a:moveTo>
                <a:cubicBezTo>
                  <a:pt x="114615" y="761901"/>
                  <a:pt x="0" y="647287"/>
                  <a:pt x="0" y="505902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lnTo>
                  <a:pt x="505998" y="0"/>
                </a:lnTo>
                <a:cubicBezTo>
                  <a:pt x="647383" y="0"/>
                  <a:pt x="761997" y="114615"/>
                  <a:pt x="761997" y="255999"/>
                </a:cubicBezTo>
                <a:lnTo>
                  <a:pt x="761997" y="505902"/>
                </a:lnTo>
                <a:cubicBezTo>
                  <a:pt x="761997" y="647287"/>
                  <a:pt x="647383" y="761901"/>
                  <a:pt x="505998" y="761901"/>
                </a:cubicBezTo>
                <a:lnTo>
                  <a:pt x="255999" y="761901"/>
                </a:lnTo>
              </a:path>
            </a:pathLst>
          </a:custGeom>
          <a:solidFill>
            <a:srgbClr val="FBB5FF">
              <a:alpha val="30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634997" y="1255305"/>
            <a:ext cx="7863840" cy="914400"/>
          </a:xfrm>
          <a:custGeom>
            <a:avLst/>
            <a:gdLst/>
            <a:ahLst/>
            <a:cxnLst/>
            <a:rect l="l" t="t" r="r" b="b"/>
            <a:pathLst>
              <a:path w="7863840" h="914400">
                <a:moveTo>
                  <a:pt x="0" y="914400"/>
                </a:moveTo>
                <a:lnTo>
                  <a:pt x="0" y="0"/>
                </a:lnTo>
                <a:lnTo>
                  <a:pt x="7863840" y="0"/>
                </a:lnTo>
                <a:lnTo>
                  <a:pt x="7863840" y="914400"/>
                </a:lnTo>
                <a:lnTo>
                  <a:pt x="0" y="914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los Basófilos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1364628" y="209195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327150" y="5681"/>
                </a:moveTo>
                <a:cubicBezTo>
                  <a:pt x="319595" y="13235"/>
                  <a:pt x="319595" y="25451"/>
                  <a:pt x="327150" y="32925"/>
                </a:cubicBezTo>
                <a:lnTo>
                  <a:pt x="339205" y="44980"/>
                </a:lnTo>
                <a:lnTo>
                  <a:pt x="308665" y="75681"/>
                </a:lnTo>
                <a:lnTo>
                  <a:pt x="264463" y="31398"/>
                </a:lnTo>
                <a:cubicBezTo>
                  <a:pt x="256909" y="23844"/>
                  <a:pt x="244693" y="23844"/>
                  <a:pt x="237219" y="31398"/>
                </a:cubicBezTo>
                <a:cubicBezTo>
                  <a:pt x="229745" y="38953"/>
                  <a:pt x="229664" y="51169"/>
                  <a:pt x="237219" y="58643"/>
                </a:cubicBezTo>
                <a:lnTo>
                  <a:pt x="295083" y="116507"/>
                </a:lnTo>
                <a:lnTo>
                  <a:pt x="352948" y="174372"/>
                </a:lnTo>
                <a:cubicBezTo>
                  <a:pt x="360502" y="181926"/>
                  <a:pt x="372718" y="181926"/>
                  <a:pt x="380192" y="174372"/>
                </a:cubicBezTo>
                <a:cubicBezTo>
                  <a:pt x="387666" y="166817"/>
                  <a:pt x="387747" y="154601"/>
                  <a:pt x="380192" y="147127"/>
                </a:cubicBezTo>
                <a:lnTo>
                  <a:pt x="335990" y="102925"/>
                </a:lnTo>
                <a:lnTo>
                  <a:pt x="366530" y="72305"/>
                </a:lnTo>
                <a:lnTo>
                  <a:pt x="378585" y="84360"/>
                </a:lnTo>
                <a:cubicBezTo>
                  <a:pt x="386139" y="91915"/>
                  <a:pt x="398355" y="91915"/>
                  <a:pt x="405829" y="84360"/>
                </a:cubicBezTo>
                <a:cubicBezTo>
                  <a:pt x="413303" y="76806"/>
                  <a:pt x="413384" y="64590"/>
                  <a:pt x="405829" y="57116"/>
                </a:cubicBezTo>
                <a:lnTo>
                  <a:pt x="380192" y="31398"/>
                </a:lnTo>
                <a:lnTo>
                  <a:pt x="354475" y="5681"/>
                </a:lnTo>
                <a:cubicBezTo>
                  <a:pt x="346920" y="-1873"/>
                  <a:pt x="334704" y="-1873"/>
                  <a:pt x="327230" y="5681"/>
                </a:cubicBezTo>
                <a:lnTo>
                  <a:pt x="327150" y="5681"/>
                </a:lnTo>
                <a:moveTo>
                  <a:pt x="218172" y="76083"/>
                </a:moveTo>
                <a:lnTo>
                  <a:pt x="64670" y="229584"/>
                </a:lnTo>
                <a:cubicBezTo>
                  <a:pt x="56232" y="238103"/>
                  <a:pt x="51490" y="249515"/>
                  <a:pt x="51490" y="261490"/>
                </a:cubicBezTo>
                <a:lnTo>
                  <a:pt x="51490" y="332856"/>
                </a:lnTo>
                <a:lnTo>
                  <a:pt x="5681" y="378585"/>
                </a:lnTo>
                <a:cubicBezTo>
                  <a:pt x="-1874" y="386139"/>
                  <a:pt x="-1874" y="398355"/>
                  <a:pt x="5681" y="405829"/>
                </a:cubicBezTo>
                <a:cubicBezTo>
                  <a:pt x="13235" y="413303"/>
                  <a:pt x="25451" y="413384"/>
                  <a:pt x="32925" y="405829"/>
                </a:cubicBezTo>
                <a:lnTo>
                  <a:pt x="78735" y="360020"/>
                </a:lnTo>
                <a:lnTo>
                  <a:pt x="150101" y="360020"/>
                </a:lnTo>
                <a:cubicBezTo>
                  <a:pt x="162075" y="360020"/>
                  <a:pt x="173487" y="355278"/>
                  <a:pt x="181926" y="346840"/>
                </a:cubicBezTo>
                <a:lnTo>
                  <a:pt x="335427" y="193338"/>
                </a:lnTo>
                <a:cubicBezTo>
                  <a:pt x="335186" y="193097"/>
                  <a:pt x="334865" y="192856"/>
                  <a:pt x="334624" y="192535"/>
                </a:cubicBezTo>
                <a:lnTo>
                  <a:pt x="308102" y="166014"/>
                </a:lnTo>
                <a:lnTo>
                  <a:pt x="154601" y="319515"/>
                </a:lnTo>
                <a:cubicBezTo>
                  <a:pt x="153396" y="320720"/>
                  <a:pt x="151788" y="321363"/>
                  <a:pt x="150020" y="321363"/>
                </a:cubicBezTo>
                <a:lnTo>
                  <a:pt x="90066" y="321524"/>
                </a:lnTo>
                <a:lnTo>
                  <a:pt x="90066" y="261490"/>
                </a:lnTo>
                <a:cubicBezTo>
                  <a:pt x="90066" y="259802"/>
                  <a:pt x="90709" y="258114"/>
                  <a:pt x="91915" y="256909"/>
                </a:cubicBezTo>
                <a:lnTo>
                  <a:pt x="113855" y="234969"/>
                </a:lnTo>
                <a:lnTo>
                  <a:pt x="132339" y="253453"/>
                </a:lnTo>
                <a:cubicBezTo>
                  <a:pt x="137322" y="258436"/>
                  <a:pt x="145520" y="258436"/>
                  <a:pt x="150502" y="253453"/>
                </a:cubicBezTo>
                <a:cubicBezTo>
                  <a:pt x="155485" y="248470"/>
                  <a:pt x="155485" y="240273"/>
                  <a:pt x="150502" y="235290"/>
                </a:cubicBezTo>
                <a:lnTo>
                  <a:pt x="132018" y="216806"/>
                </a:lnTo>
                <a:lnTo>
                  <a:pt x="165290" y="183534"/>
                </a:lnTo>
                <a:lnTo>
                  <a:pt x="183774" y="202018"/>
                </a:lnTo>
                <a:cubicBezTo>
                  <a:pt x="188757" y="207001"/>
                  <a:pt x="196955" y="207001"/>
                  <a:pt x="201937" y="202018"/>
                </a:cubicBezTo>
                <a:cubicBezTo>
                  <a:pt x="206920" y="197035"/>
                  <a:pt x="206920" y="188838"/>
                  <a:pt x="201937" y="183855"/>
                </a:cubicBezTo>
                <a:lnTo>
                  <a:pt x="183453" y="165371"/>
                </a:lnTo>
                <a:lnTo>
                  <a:pt x="216725" y="132099"/>
                </a:lnTo>
                <a:lnTo>
                  <a:pt x="235209" y="150583"/>
                </a:lnTo>
                <a:cubicBezTo>
                  <a:pt x="240192" y="155566"/>
                  <a:pt x="248390" y="155566"/>
                  <a:pt x="253372" y="150583"/>
                </a:cubicBezTo>
                <a:cubicBezTo>
                  <a:pt x="258355" y="145600"/>
                  <a:pt x="258355" y="137403"/>
                  <a:pt x="253372" y="132420"/>
                </a:cubicBezTo>
                <a:lnTo>
                  <a:pt x="234888" y="113936"/>
                </a:lnTo>
                <a:lnTo>
                  <a:pt x="245416" y="103408"/>
                </a:lnTo>
                <a:lnTo>
                  <a:pt x="218895" y="76886"/>
                </a:lnTo>
                <a:cubicBezTo>
                  <a:pt x="218654" y="76645"/>
                  <a:pt x="218413" y="76324"/>
                  <a:pt x="218091" y="76083"/>
                </a:cubicBezTo>
                <a:lnTo>
                  <a:pt x="218172" y="76083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364628" y="3264989"/>
            <a:ext cx="7066677" cy="2643632"/>
          </a:xfrm>
          <a:custGeom>
            <a:avLst/>
            <a:gdLst/>
            <a:ahLst/>
            <a:cxnLst/>
            <a:rect l="l" t="t" r="r" b="b"/>
            <a:pathLst>
              <a:path w="7066677" h="2643632">
                <a:moveTo>
                  <a:pt x="0" y="2643632"/>
                </a:moveTo>
                <a:lnTo>
                  <a:pt x="0" y="0"/>
                </a:lnTo>
                <a:lnTo>
                  <a:pt x="7066677" y="0"/>
                </a:lnTo>
                <a:lnTo>
                  <a:pt x="7066677" y="2643632"/>
                </a:lnTo>
                <a:lnTo>
                  <a:pt x="0" y="2643632"/>
                </a:lnTo>
              </a:path>
            </a:pathLst>
          </a:custGeom>
          <a:noFill/>
          <a:ln/>
        </p:spPr>
        <p:txBody>
          <a:bodyPr wrap="square" lIns="0" tIns="46800" rIns="0" bIns="46800" rtlCol="0" anchor="t"/>
          <a:lstStyle/>
          <a:p>
            <a:pPr marL="0" indent="0" algn="l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basófilos liberan histamina en respuesta a alérgenos. La histamina provoca la dilatación de los vasos sanguíneos y aumenta la permeabilidad vascular.</a:t>
            </a:r>
            <a:endParaRPr lang="en-US" sz="1300" dirty="0"/>
          </a:p>
          <a:p>
            <a:pPr marL="0" indent="0" algn="l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sz="1300" dirty="0">
                <a:solidFill>
                  <a:srgbClr val="3B383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Además, los basófilos median respuestas inflamatorias al liberar mediadores químicos que atraen células inmunitarias al sitio de la inflamación.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364629" y="2679797"/>
            <a:ext cx="7066677" cy="457200"/>
          </a:xfrm>
          <a:custGeom>
            <a:avLst/>
            <a:gdLst/>
            <a:ahLst/>
            <a:cxnLst/>
            <a:rect l="l" t="t" r="r" b="b"/>
            <a:pathLst>
              <a:path w="7066677" h="457200">
                <a:moveTo>
                  <a:pt x="0" y="457200"/>
                </a:moveTo>
                <a:lnTo>
                  <a:pt x="0" y="0"/>
                </a:lnTo>
                <a:lnTo>
                  <a:pt x="7066677" y="0"/>
                </a:lnTo>
                <a:lnTo>
                  <a:pt x="7066677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los Basófilos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6349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997" y="1255304"/>
            <a:ext cx="10956908" cy="914400"/>
          </a:xfrm>
          <a:custGeom>
            <a:avLst/>
            <a:gdLst/>
            <a:ahLst/>
            <a:cxnLst/>
            <a:rect l="l" t="t" r="r" b="b"/>
            <a:pathLst>
              <a:path w="10956908" h="914400">
                <a:moveTo>
                  <a:pt x="0" y="914400"/>
                </a:moveTo>
                <a:lnTo>
                  <a:pt x="0" y="0"/>
                </a:lnTo>
                <a:lnTo>
                  <a:pt x="10956908" y="0"/>
                </a:lnTo>
                <a:lnTo>
                  <a:pt x="10956908" y="914400"/>
                </a:lnTo>
                <a:lnTo>
                  <a:pt x="0" y="914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Inmunidad Innata vs. Inmunidad Adquirida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562705" y="3233828"/>
            <a:ext cx="5029200" cy="2926080"/>
          </a:xfrm>
          <a:custGeom>
            <a:avLst/>
            <a:gdLst/>
            <a:ahLst/>
            <a:cxnLst/>
            <a:rect l="l" t="t" r="r" b="b"/>
            <a:pathLst>
              <a:path w="5029200" h="2926080">
                <a:moveTo>
                  <a:pt x="0" y="2926080"/>
                </a:moveTo>
                <a:lnTo>
                  <a:pt x="0" y="0"/>
                </a:lnTo>
                <a:lnTo>
                  <a:pt x="5029200" y="0"/>
                </a:lnTo>
                <a:lnTo>
                  <a:pt x="5029200" y="2926080"/>
                </a:lnTo>
                <a:lnTo>
                  <a:pt x="0" y="2926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 desarrolla tras la exposición a un patógeno específico.</a:t>
            </a:r>
            <a:endParaRPr lang="en-US" sz="1300" dirty="0"/>
          </a:p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Incluye inmunidad humoral, mediada por anticuerpos de linfocitos B, e inmunidad celular, mediada por linfocitos T.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562705" y="2521687"/>
            <a:ext cx="5029200" cy="582287"/>
          </a:xfrm>
          <a:custGeom>
            <a:avLst/>
            <a:gdLst/>
            <a:ahLst/>
            <a:cxnLst/>
            <a:rect l="l" t="t" r="r" b="b"/>
            <a:pathLst>
              <a:path w="5029200" h="582287">
                <a:moveTo>
                  <a:pt x="104812" y="582287"/>
                </a:moveTo>
                <a:cubicBezTo>
                  <a:pt x="46926" y="582287"/>
                  <a:pt x="0" y="535361"/>
                  <a:pt x="0" y="477475"/>
                </a:cubicBezTo>
                <a:lnTo>
                  <a:pt x="0" y="104812"/>
                </a:lnTo>
                <a:cubicBezTo>
                  <a:pt x="0" y="46926"/>
                  <a:pt x="46926" y="0"/>
                  <a:pt x="104812" y="0"/>
                </a:cubicBezTo>
                <a:lnTo>
                  <a:pt x="4924388" y="0"/>
                </a:lnTo>
                <a:cubicBezTo>
                  <a:pt x="4982274" y="0"/>
                  <a:pt x="5029200" y="46926"/>
                  <a:pt x="5029200" y="104812"/>
                </a:cubicBezTo>
                <a:lnTo>
                  <a:pt x="5029200" y="477475"/>
                </a:lnTo>
                <a:cubicBezTo>
                  <a:pt x="5029200" y="535361"/>
                  <a:pt x="4982274" y="582287"/>
                  <a:pt x="4924388" y="582287"/>
                </a:cubicBezTo>
                <a:lnTo>
                  <a:pt x="104812" y="582287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Inmunidad Adquirida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34996" y="3233828"/>
            <a:ext cx="5029200" cy="2926080"/>
          </a:xfrm>
          <a:custGeom>
            <a:avLst/>
            <a:gdLst/>
            <a:ahLst/>
            <a:cxnLst/>
            <a:rect l="l" t="t" r="r" b="b"/>
            <a:pathLst>
              <a:path w="5029200" h="2926080">
                <a:moveTo>
                  <a:pt x="0" y="2926080"/>
                </a:moveTo>
                <a:lnTo>
                  <a:pt x="0" y="0"/>
                </a:lnTo>
                <a:lnTo>
                  <a:pt x="5029200" y="0"/>
                </a:lnTo>
                <a:lnTo>
                  <a:pt x="5029200" y="2926080"/>
                </a:lnTo>
                <a:lnTo>
                  <a:pt x="0" y="2926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Actúa como la primera línea de defensa.</a:t>
            </a:r>
            <a:endParaRPr lang="en-US" sz="1300" dirty="0"/>
          </a:p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Utiliza barreras físicas y células fagocíticas para responder rápidamente a patógenos.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34996" y="2521687"/>
            <a:ext cx="5029200" cy="582287"/>
          </a:xfrm>
          <a:custGeom>
            <a:avLst/>
            <a:gdLst/>
            <a:ahLst/>
            <a:cxnLst/>
            <a:rect l="l" t="t" r="r" b="b"/>
            <a:pathLst>
              <a:path w="5029200" h="582287">
                <a:moveTo>
                  <a:pt x="104812" y="582287"/>
                </a:moveTo>
                <a:cubicBezTo>
                  <a:pt x="46926" y="582287"/>
                  <a:pt x="0" y="535361"/>
                  <a:pt x="0" y="477475"/>
                </a:cubicBezTo>
                <a:lnTo>
                  <a:pt x="0" y="104812"/>
                </a:lnTo>
                <a:cubicBezTo>
                  <a:pt x="0" y="46926"/>
                  <a:pt x="46926" y="0"/>
                  <a:pt x="104812" y="0"/>
                </a:cubicBezTo>
                <a:lnTo>
                  <a:pt x="4924388" y="0"/>
                </a:lnTo>
                <a:cubicBezTo>
                  <a:pt x="4982274" y="0"/>
                  <a:pt x="5029200" y="46926"/>
                  <a:pt x="5029200" y="104812"/>
                </a:cubicBezTo>
                <a:lnTo>
                  <a:pt x="5029200" y="477475"/>
                </a:lnTo>
                <a:cubicBezTo>
                  <a:pt x="5029200" y="535361"/>
                  <a:pt x="4982274" y="582287"/>
                  <a:pt x="4924388" y="582287"/>
                </a:cubicBezTo>
                <a:lnTo>
                  <a:pt x="104812" y="582287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Inmunidad Innata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1124471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634996" y="6475770"/>
            <a:ext cx="7132320" cy="153888"/>
          </a:xfrm>
          <a:custGeom>
            <a:avLst/>
            <a:gdLst/>
            <a:ahLst/>
            <a:cxnLst/>
            <a:rect l="l" t="t" r="r" b="b"/>
            <a:pathLst>
              <a:path w="7132320" h="153888">
                <a:moveTo>
                  <a:pt x="0" y="153888"/>
                </a:moveTo>
                <a:lnTo>
                  <a:pt x="0" y="0"/>
                </a:lnTo>
                <a:lnTo>
                  <a:pt x="7132320" y="0"/>
                </a:lnTo>
                <a:lnTo>
                  <a:pt x="713232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14560" y="447"/>
            <a:ext cx="2377440" cy="6857107"/>
          </a:xfrm>
          <a:custGeom>
            <a:avLst/>
            <a:gdLst/>
            <a:ahLst/>
            <a:cxnLst/>
            <a:rect l="l" t="t" r="r" b="b"/>
            <a:pathLst>
              <a:path w="2377440" h="6857107">
                <a:moveTo>
                  <a:pt x="0" y="6857107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6857107"/>
                </a:lnTo>
                <a:lnTo>
                  <a:pt x="0" y="6857107"/>
                </a:lnTo>
              </a:path>
            </a:pathLst>
          </a:custGeom>
          <a:solidFill>
            <a:srgbClr val="FBB5FF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34996" y="1255304"/>
            <a:ext cx="7928989" cy="914400"/>
          </a:xfrm>
          <a:custGeom>
            <a:avLst/>
            <a:gdLst/>
            <a:ahLst/>
            <a:cxnLst/>
            <a:rect l="l" t="t" r="r" b="b"/>
            <a:pathLst>
              <a:path w="7928989" h="914400">
                <a:moveTo>
                  <a:pt x="0" y="914400"/>
                </a:moveTo>
                <a:lnTo>
                  <a:pt x="0" y="0"/>
                </a:lnTo>
                <a:lnTo>
                  <a:pt x="7928989" y="0"/>
                </a:lnTo>
                <a:lnTo>
                  <a:pt x="7928989" y="914400"/>
                </a:lnTo>
                <a:lnTo>
                  <a:pt x="0" y="914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Inmunidad Humoral: Linfocitos B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634996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205740" y="40827"/>
                </a:moveTo>
                <a:lnTo>
                  <a:pt x="58668" y="103191"/>
                </a:lnTo>
                <a:cubicBezTo>
                  <a:pt x="53926" y="105201"/>
                  <a:pt x="51355" y="109460"/>
                  <a:pt x="51435" y="113478"/>
                </a:cubicBezTo>
                <a:cubicBezTo>
                  <a:pt x="51837" y="186934"/>
                  <a:pt x="82296" y="313834"/>
                  <a:pt x="201239" y="370734"/>
                </a:cubicBezTo>
                <a:cubicBezTo>
                  <a:pt x="204133" y="372100"/>
                  <a:pt x="207508" y="372100"/>
                  <a:pt x="210321" y="370734"/>
                </a:cubicBezTo>
                <a:cubicBezTo>
                  <a:pt x="329264" y="313753"/>
                  <a:pt x="359724" y="186934"/>
                  <a:pt x="360045" y="113398"/>
                </a:cubicBezTo>
                <a:cubicBezTo>
                  <a:pt x="360045" y="109380"/>
                  <a:pt x="357554" y="105201"/>
                  <a:pt x="352812" y="103111"/>
                </a:cubicBezTo>
                <a:lnTo>
                  <a:pt x="205740" y="40827"/>
                </a:lnTo>
                <a:moveTo>
                  <a:pt x="216509" y="3456"/>
                </a:moveTo>
                <a:lnTo>
                  <a:pt x="367841" y="67669"/>
                </a:lnTo>
                <a:cubicBezTo>
                  <a:pt x="385521" y="75143"/>
                  <a:pt x="398702" y="92583"/>
                  <a:pt x="398621" y="113639"/>
                </a:cubicBezTo>
                <a:cubicBezTo>
                  <a:pt x="398219" y="193363"/>
                  <a:pt x="365430" y="339230"/>
                  <a:pt x="226957" y="405533"/>
                </a:cubicBezTo>
                <a:cubicBezTo>
                  <a:pt x="213536" y="411962"/>
                  <a:pt x="197944" y="411962"/>
                  <a:pt x="184523" y="405533"/>
                </a:cubicBezTo>
                <a:cubicBezTo>
                  <a:pt x="46050" y="339230"/>
                  <a:pt x="13261" y="193363"/>
                  <a:pt x="12859" y="113639"/>
                </a:cubicBezTo>
                <a:cubicBezTo>
                  <a:pt x="12778" y="92583"/>
                  <a:pt x="25959" y="75143"/>
                  <a:pt x="43639" y="67669"/>
                </a:cubicBezTo>
                <a:lnTo>
                  <a:pt x="195051" y="3456"/>
                </a:lnTo>
                <a:cubicBezTo>
                  <a:pt x="198346" y="1929"/>
                  <a:pt x="202043" y="1125"/>
                  <a:pt x="205740" y="1125"/>
                </a:cubicBezTo>
                <a:cubicBezTo>
                  <a:pt x="209437" y="1125"/>
                  <a:pt x="213134" y="1929"/>
                  <a:pt x="216509" y="3456"/>
                </a:cubicBezTo>
                <a:lnTo>
                  <a:pt x="216509" y="3456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749773" y="2598517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154305" y="0"/>
                </a:moveTo>
                <a:cubicBezTo>
                  <a:pt x="140080" y="0"/>
                  <a:pt x="128588" y="11492"/>
                  <a:pt x="128588" y="25718"/>
                </a:cubicBezTo>
                <a:cubicBezTo>
                  <a:pt x="114362" y="25718"/>
                  <a:pt x="102870" y="37210"/>
                  <a:pt x="102870" y="51435"/>
                </a:cubicBezTo>
                <a:lnTo>
                  <a:pt x="102870" y="231458"/>
                </a:lnTo>
                <a:cubicBezTo>
                  <a:pt x="102870" y="245683"/>
                  <a:pt x="114362" y="257175"/>
                  <a:pt x="128588" y="257175"/>
                </a:cubicBezTo>
                <a:cubicBezTo>
                  <a:pt x="128588" y="271400"/>
                  <a:pt x="140080" y="282892"/>
                  <a:pt x="154305" y="282892"/>
                </a:cubicBezTo>
                <a:lnTo>
                  <a:pt x="180023" y="282892"/>
                </a:lnTo>
                <a:cubicBezTo>
                  <a:pt x="194248" y="282892"/>
                  <a:pt x="205740" y="271400"/>
                  <a:pt x="205740" y="257175"/>
                </a:cubicBezTo>
                <a:cubicBezTo>
                  <a:pt x="219965" y="257175"/>
                  <a:pt x="231458" y="245683"/>
                  <a:pt x="231458" y="231458"/>
                </a:cubicBezTo>
                <a:lnTo>
                  <a:pt x="231458" y="51435"/>
                </a:lnTo>
                <a:cubicBezTo>
                  <a:pt x="231458" y="37210"/>
                  <a:pt x="219965" y="25717"/>
                  <a:pt x="205740" y="25717"/>
                </a:cubicBezTo>
                <a:cubicBezTo>
                  <a:pt x="205740" y="11492"/>
                  <a:pt x="194248" y="0"/>
                  <a:pt x="180023" y="0"/>
                </a:cubicBezTo>
                <a:lnTo>
                  <a:pt x="154305" y="0"/>
                </a:lnTo>
                <a:moveTo>
                  <a:pt x="141446" y="218599"/>
                </a:moveTo>
                <a:lnTo>
                  <a:pt x="141446" y="64294"/>
                </a:lnTo>
                <a:lnTo>
                  <a:pt x="192881" y="64294"/>
                </a:lnTo>
                <a:lnTo>
                  <a:pt x="192881" y="218599"/>
                </a:lnTo>
                <a:lnTo>
                  <a:pt x="141446" y="218599"/>
                </a:lnTo>
                <a:moveTo>
                  <a:pt x="19288" y="372904"/>
                </a:moveTo>
                <a:cubicBezTo>
                  <a:pt x="8599" y="372904"/>
                  <a:pt x="0" y="381503"/>
                  <a:pt x="0" y="392192"/>
                </a:cubicBezTo>
                <a:cubicBezTo>
                  <a:pt x="0" y="402881"/>
                  <a:pt x="8599" y="411480"/>
                  <a:pt x="19288" y="411480"/>
                </a:cubicBezTo>
                <a:lnTo>
                  <a:pt x="257175" y="411480"/>
                </a:lnTo>
                <a:lnTo>
                  <a:pt x="392192" y="411480"/>
                </a:lnTo>
                <a:cubicBezTo>
                  <a:pt x="402881" y="411480"/>
                  <a:pt x="411480" y="402881"/>
                  <a:pt x="411480" y="392192"/>
                </a:cubicBezTo>
                <a:cubicBezTo>
                  <a:pt x="411480" y="381503"/>
                  <a:pt x="402881" y="372904"/>
                  <a:pt x="392192" y="372904"/>
                </a:cubicBezTo>
                <a:lnTo>
                  <a:pt x="359241" y="372904"/>
                </a:lnTo>
                <a:cubicBezTo>
                  <a:pt x="391308" y="344615"/>
                  <a:pt x="411480" y="303225"/>
                  <a:pt x="411480" y="257175"/>
                </a:cubicBezTo>
                <a:cubicBezTo>
                  <a:pt x="411480" y="171986"/>
                  <a:pt x="342364" y="102870"/>
                  <a:pt x="257175" y="102870"/>
                </a:cubicBezTo>
                <a:lnTo>
                  <a:pt x="257175" y="102870"/>
                </a:lnTo>
                <a:lnTo>
                  <a:pt x="257175" y="141446"/>
                </a:lnTo>
                <a:lnTo>
                  <a:pt x="257175" y="141446"/>
                </a:lnTo>
                <a:cubicBezTo>
                  <a:pt x="321067" y="141446"/>
                  <a:pt x="372904" y="193283"/>
                  <a:pt x="372904" y="257175"/>
                </a:cubicBezTo>
                <a:cubicBezTo>
                  <a:pt x="372904" y="321067"/>
                  <a:pt x="321067" y="372904"/>
                  <a:pt x="257175" y="372904"/>
                </a:cubicBezTo>
                <a:lnTo>
                  <a:pt x="257175" y="372904"/>
                </a:lnTo>
                <a:lnTo>
                  <a:pt x="19288" y="372904"/>
                </a:lnTo>
                <a:moveTo>
                  <a:pt x="77152" y="327898"/>
                </a:moveTo>
                <a:cubicBezTo>
                  <a:pt x="77152" y="338587"/>
                  <a:pt x="85752" y="347186"/>
                  <a:pt x="96441" y="347186"/>
                </a:cubicBezTo>
                <a:lnTo>
                  <a:pt x="237887" y="347186"/>
                </a:lnTo>
                <a:cubicBezTo>
                  <a:pt x="248576" y="347186"/>
                  <a:pt x="257175" y="338587"/>
                  <a:pt x="257175" y="327898"/>
                </a:cubicBezTo>
                <a:cubicBezTo>
                  <a:pt x="257175" y="317209"/>
                  <a:pt x="248576" y="308610"/>
                  <a:pt x="237887" y="308610"/>
                </a:cubicBezTo>
                <a:lnTo>
                  <a:pt x="96441" y="308610"/>
                </a:lnTo>
                <a:cubicBezTo>
                  <a:pt x="85752" y="308610"/>
                  <a:pt x="77153" y="317209"/>
                  <a:pt x="77153" y="327898"/>
                </a:cubicBezTo>
                <a:lnTo>
                  <a:pt x="77152" y="327898"/>
                </a:lnTo>
              </a:path>
            </a:pathLst>
          </a:custGeom>
          <a:solidFill>
            <a:srgbClr val="86008D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34996" y="312933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Producción de Anticuerpos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34997" y="3622256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linfocitos B producen anticuerpos que neutralizan patógenos. Estos anticuerpos son esenciales para la respuesta inmune humoral.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4749773" y="3129335"/>
            <a:ext cx="3840480" cy="365760"/>
          </a:xfrm>
          <a:custGeom>
            <a:avLst/>
            <a:gdLst/>
            <a:ahLst/>
            <a:cxnLst/>
            <a:rect l="l" t="t" r="r" b="b"/>
            <a:pathLst>
              <a:path w="3840480" h="365760">
                <a:moveTo>
                  <a:pt x="0" y="36576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Diferenciación en Células Plasmáticas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749774" y="3622256"/>
            <a:ext cx="3840480" cy="2560320"/>
          </a:xfrm>
          <a:custGeom>
            <a:avLst/>
            <a:gdLst/>
            <a:ahLst/>
            <a:cxnLst/>
            <a:rect l="l" t="t" r="r" b="b"/>
            <a:pathLst>
              <a:path w="3840480" h="2560320">
                <a:moveTo>
                  <a:pt x="0" y="25603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560320"/>
                </a:lnTo>
                <a:lnTo>
                  <a:pt x="0" y="25603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220023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linfocitos B se diferencian en células plasmáticas que secretan inmunoglobulinas, como IgG, IgA, IgM, IgE e IgD. Esta diferenciación es crucial para la efectividad de la respuesta inmune.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1115860" y="6438414"/>
            <a:ext cx="426894" cy="228600"/>
          </a:xfrm>
          <a:custGeom>
            <a:avLst/>
            <a:gdLst/>
            <a:ahLst/>
            <a:cxnLst/>
            <a:rect l="l" t="t" r="r" b="b"/>
            <a:pathLst>
              <a:path w="426894" h="228600">
                <a:moveTo>
                  <a:pt x="114300" y="228600"/>
                </a:move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lnTo>
                  <a:pt x="312594" y="0"/>
                </a:lnTo>
                <a:cubicBezTo>
                  <a:pt x="375720" y="0"/>
                  <a:pt x="426894" y="51174"/>
                  <a:pt x="426894" y="114300"/>
                </a:cubicBezTo>
                <a:lnTo>
                  <a:pt x="426894" y="114300"/>
                </a:lnTo>
                <a:cubicBezTo>
                  <a:pt x="426894" y="177426"/>
                  <a:pt x="375720" y="228600"/>
                  <a:pt x="312594" y="228600"/>
                </a:cubicBezTo>
                <a:lnTo>
                  <a:pt x="114300" y="228600"/>
                </a:lnTo>
              </a:path>
            </a:pathLst>
          </a:custGeom>
          <a:solidFill>
            <a:srgbClr val="FFFFFF"/>
          </a:solidFill>
          <a:ln w="9525">
            <a:solidFill>
              <a:srgbClr val="FBB5FF"/>
            </a:solidFill>
          </a:ln>
        </p:spPr>
        <p:txBody>
          <a:bodyPr wrap="square" lIns="137160" tIns="45720" rIns="137160" bIns="45720" rtlCol="0" anchor="ctr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634996" y="6475770"/>
            <a:ext cx="7315200" cy="153888"/>
          </a:xfrm>
          <a:custGeom>
            <a:avLst/>
            <a:gdLst/>
            <a:ahLst/>
            <a:cxnLst/>
            <a:rect l="l" t="t" r="r" b="b"/>
            <a:pathLst>
              <a:path w="7315200" h="153888">
                <a:moveTo>
                  <a:pt x="0" y="153888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6008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el Sistema Inmunológico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8952593" y="1498807"/>
            <a:ext cx="2926080" cy="4444421"/>
          </a:xfrm>
          <a:custGeom>
            <a:avLst/>
            <a:gdLst/>
            <a:ahLst/>
            <a:cxnLst/>
            <a:rect l="l" t="t" r="r" b="b"/>
            <a:pathLst>
              <a:path w="2926080" h="4444421">
                <a:moveTo>
                  <a:pt x="526694" y="4444421"/>
                </a:moveTo>
                <a:cubicBezTo>
                  <a:pt x="235809" y="4444421"/>
                  <a:pt x="0" y="4208612"/>
                  <a:pt x="0" y="3917727"/>
                </a:cubicBezTo>
                <a:lnTo>
                  <a:pt x="0" y="526694"/>
                </a:lnTo>
                <a:cubicBezTo>
                  <a:pt x="0" y="235809"/>
                  <a:pt x="235809" y="0"/>
                  <a:pt x="526694" y="0"/>
                </a:cubicBezTo>
                <a:lnTo>
                  <a:pt x="2399386" y="0"/>
                </a:lnTo>
                <a:cubicBezTo>
                  <a:pt x="2690271" y="0"/>
                  <a:pt x="2926080" y="235809"/>
                  <a:pt x="2926080" y="526694"/>
                </a:cubicBezTo>
                <a:lnTo>
                  <a:pt x="2926080" y="3917727"/>
                </a:lnTo>
                <a:cubicBezTo>
                  <a:pt x="2926080" y="4208612"/>
                  <a:pt x="2690271" y="4444421"/>
                  <a:pt x="2399386" y="4444421"/>
                </a:cubicBezTo>
                <a:lnTo>
                  <a:pt x="526694" y="4444421"/>
                </a:lnTo>
              </a:path>
            </a:pathLst>
          </a:custGeom>
          <a:blipFill>
            <a:blip r:embed="rId3"/>
            <a:srcRect l="23999" r="23999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358085" y="233679"/>
            <a:ext cx="1188720" cy="731520"/>
          </a:xfrm>
          <a:custGeom>
            <a:avLst/>
            <a:gdLst/>
            <a:ahLst/>
            <a:cxnLst/>
            <a:rect l="l" t="t" r="r" b="b"/>
            <a:pathLst>
              <a:path w="1188720" h="731520">
                <a:moveTo>
                  <a:pt x="0" y="731520"/>
                </a:moveTo>
                <a:lnTo>
                  <a:pt x="0" y="0"/>
                </a:lnTo>
                <a:lnTo>
                  <a:pt x="1188720" y="0"/>
                </a:lnTo>
                <a:lnTo>
                  <a:pt x="11887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70769" y="544186"/>
            <a:ext cx="334776" cy="334731"/>
          </a:xfrm>
          <a:custGeom>
            <a:avLst/>
            <a:gdLst/>
            <a:ahLst/>
            <a:cxnLst/>
            <a:rect l="l" t="t" r="r" b="b"/>
            <a:pathLst>
              <a:path w="334776" h="334731">
                <a:moveTo>
                  <a:pt x="167388" y="334731"/>
                </a:moveTo>
                <a:cubicBezTo>
                  <a:pt x="259834" y="334731"/>
                  <a:pt x="334776" y="259799"/>
                  <a:pt x="334776" y="167366"/>
                </a:cubicBezTo>
                <a:cubicBezTo>
                  <a:pt x="334776" y="74932"/>
                  <a:pt x="259834" y="0"/>
                  <a:pt x="167388" y="0"/>
                </a:cubicBezTo>
                <a:cubicBezTo>
                  <a:pt x="74942" y="0"/>
                  <a:pt x="0" y="74932"/>
                  <a:pt x="0" y="167366"/>
                </a:cubicBezTo>
                <a:cubicBezTo>
                  <a:pt x="0" y="259799"/>
                  <a:pt x="74942" y="334731"/>
                  <a:pt x="167388" y="334731"/>
                </a:cubicBezTo>
              </a:path>
            </a:pathLst>
          </a:custGeom>
          <a:noFill/>
          <a:ln w="24962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87018" y="660383"/>
            <a:ext cx="94930" cy="94922"/>
          </a:xfrm>
          <a:custGeom>
            <a:avLst/>
            <a:gdLst/>
            <a:ahLst/>
            <a:cxnLst/>
            <a:rect l="l" t="t" r="r" b="b"/>
            <a:pathLst>
              <a:path w="94930" h="94922">
                <a:moveTo>
                  <a:pt x="94855" y="94847"/>
                </a:moveTo>
                <a:lnTo>
                  <a:pt x="0" y="0"/>
                </a:lnTo>
                <a:moveTo>
                  <a:pt x="94855" y="94847"/>
                </a:moveTo>
                <a:cubicBezTo>
                  <a:pt x="94855" y="94847"/>
                  <a:pt x="47396" y="95017"/>
                  <a:pt x="35570" y="94847"/>
                </a:cubicBezTo>
                <a:moveTo>
                  <a:pt x="94855" y="94847"/>
                </a:moveTo>
                <a:cubicBezTo>
                  <a:pt x="94855" y="94847"/>
                  <a:pt x="95024" y="47392"/>
                  <a:pt x="94855" y="35568"/>
                </a:cubicBezTo>
              </a:path>
            </a:pathLst>
          </a:custGeom>
          <a:noFill/>
          <a:ln w="22860">
            <a:solidFill>
              <a:srgbClr val="86008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1049</Words>
  <Application>Microsoft Macintosh PowerPoint</Application>
  <PresentationFormat>Panorámica</PresentationFormat>
  <Paragraphs>135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Figtree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FRANCISCO JAVIER GAONA VAZQUEZ</cp:lastModifiedBy>
  <cp:revision>3</cp:revision>
  <dcterms:created xsi:type="dcterms:W3CDTF">2025-02-22T20:15:22Z</dcterms:created>
  <dcterms:modified xsi:type="dcterms:W3CDTF">2025-02-24T17:05:25Z</dcterms:modified>
</cp:coreProperties>
</file>